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1"/>
  </p:notesMasterIdLst>
  <p:sldIdLst>
    <p:sldId id="257" r:id="rId2"/>
    <p:sldId id="366" r:id="rId3"/>
    <p:sldId id="367" r:id="rId4"/>
    <p:sldId id="265" r:id="rId5"/>
    <p:sldId id="368" r:id="rId6"/>
    <p:sldId id="369" r:id="rId7"/>
    <p:sldId id="274" r:id="rId8"/>
    <p:sldId id="329" r:id="rId9"/>
    <p:sldId id="307" r:id="rId10"/>
    <p:sldId id="362" r:id="rId11"/>
    <p:sldId id="328" r:id="rId12"/>
    <p:sldId id="276" r:id="rId13"/>
    <p:sldId id="312" r:id="rId14"/>
    <p:sldId id="323" r:id="rId15"/>
    <p:sldId id="357" r:id="rId16"/>
    <p:sldId id="311" r:id="rId17"/>
    <p:sldId id="360" r:id="rId18"/>
    <p:sldId id="371" r:id="rId19"/>
    <p:sldId id="308" r:id="rId20"/>
    <p:sldId id="309" r:id="rId21"/>
    <p:sldId id="282" r:id="rId22"/>
    <p:sldId id="314" r:id="rId23"/>
    <p:sldId id="310" r:id="rId24"/>
    <p:sldId id="370" r:id="rId25"/>
    <p:sldId id="364" r:id="rId26"/>
    <p:sldId id="365" r:id="rId27"/>
    <p:sldId id="373" r:id="rId28"/>
    <p:sldId id="374" r:id="rId29"/>
    <p:sldId id="31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3C65AE"/>
    <a:srgbClr val="0F1F47"/>
    <a:srgbClr val="CBB677"/>
    <a:srgbClr val="05204B"/>
    <a:srgbClr val="E3BA82"/>
    <a:srgbClr val="056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10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752EB-CA7A-4B92-B04F-538035604F8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E0AEA-14F1-4B7C-B736-88B44D59C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0AEA-14F1-4B7C-B736-88B44D59C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0AEA-14F1-4B7C-B736-88B44D59CA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0AEA-14F1-4B7C-B736-88B44D59CA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2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0AEA-14F1-4B7C-B736-88B44D59CA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062D-F22A-47B9-80B2-4CE5A332A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CCE34-203C-439D-A13E-FE263EF8B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1AC3C-B192-4F46-918F-DD7EB8B5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54D47-A651-485B-8A77-304E6EF6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9A49-B5B9-498C-B643-00EDA24E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E835-6108-4AEB-B7F3-218568D7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959A4-2EB4-4D62-A751-BD7D5F39C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2DF-109D-4662-8715-3313BC42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0F4CB-144C-4368-80B0-6E89355A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D40C5-C0E1-44D8-9D12-11EA3B6F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2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C5E2-7DD5-4EDB-868D-7DC4AEC0E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6A15-20AD-45CB-98AF-8640DB8F3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D9A94-BA81-4430-A3A9-8F2CCB47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901A8-D257-4A1A-8874-1505A8CC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D2A17-EB01-4521-8FDF-0BA43E81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6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1002-9981-4554-9A58-71198A87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28132-7141-4C07-AA61-CD27D3E97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761FC-E738-4A91-836F-CDB6B441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66469-71B7-4891-A8FB-D836BA77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DB92F-E562-4D77-9124-33E230C2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8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5124-2723-4C4A-8E82-4E535353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8003-E401-4B5F-92AA-377C80B90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59E3F-DB0D-4003-B50B-EF7D641F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2800D-9AA0-457C-B319-1F9EEFCE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06013-CAED-4161-9E5A-4874021C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0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DB50-2ED5-4062-B624-20D247B1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05F3F-BFE8-4327-AAE7-84DBA7179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03BC1-BD4A-44BD-98CD-49529EAAC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D7ACA-0C1C-4582-B2F9-F8A64F23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BEBE-269A-4134-9850-26E49240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DE74D-869A-477B-ACD2-74AFA32D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BC41-A8EA-45D9-93A0-1E7AF842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60AF0-CDB7-42FC-91B6-22B79436B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4F609-5EA7-4903-8FEA-A35272ED7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E6514-469E-4B2B-95C3-8D6094214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8576B-EAD9-4CAF-BD98-7BECBAE33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5F1498-A129-4518-A55C-8DDE19D5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AF06C5-1526-4DBB-AEB1-1CE00328F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5013A-0A3E-42BC-B4D6-D02505D3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9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0DDC1-43CB-4FD5-8AA0-5618B80B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A858A-CC83-405F-A7E2-2789EF8C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3FFF6-6310-47D2-A1AC-1F76828CE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80D37-B8DA-4F4D-94B1-87393E6F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0B5C3-D7A1-416F-ADD5-805879A1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A3D72-4DC9-4BBC-88E7-31174F91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92847-A98F-4C88-9843-64206BDB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123D-853B-40EB-8923-26EBEE73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07168-E9BB-431D-A21F-B26F0C0B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C4625-2664-4A64-B7AE-65979CCE0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9728E-C063-4394-83B3-FB5BBF0C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E3D36-2833-4618-95BB-008B8C95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99647-8223-4321-A111-5DE80AFD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4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DA63-F316-4B22-BF58-6C8D74CC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3F5056-4768-4E46-A450-4B10AD614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AAF32-D606-414A-A833-EA6789030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7CA0F-4503-44BF-BDE4-C7F5E8C1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07A77-9E32-4381-AA5E-829006048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36FD4-87CA-4491-A647-43B04FA5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6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60219A-5769-4C2F-A8EA-6A31B178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68969-6E28-4742-8AD7-B00AA31DF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2531A-AF09-421A-8556-5995CD763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F0557-EBF0-42C1-AF66-DDFD5CB7AE4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5EFC9-3B41-4F35-8771-C2610C84A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2B25-98EC-469F-B1F8-5B2670F33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3A5E5-262E-4061-A89D-6D77055F9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6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mailto:skush@murrieta.k12.ca.u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19.sv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kush@murrieta.k12.ca.u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46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kush@murrieta.k12.ca.u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kush@murrieta.k12.ca.u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kush@murrieta.k12.ca.u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kush@murrieta.k12.ca.u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rrieta.k12.ca.us/Domain/18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hyperlink" Target="mailto:Athompson@murrieta.k12.ca.us" TargetMode="External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A1046-D217-4C0B-AC26-33736E5C3553}"/>
              </a:ext>
            </a:extLst>
          </p:cNvPr>
          <p:cNvSpPr/>
          <p:nvPr/>
        </p:nvSpPr>
        <p:spPr>
          <a:xfrm rot="19344805">
            <a:off x="5453481" y="3552767"/>
            <a:ext cx="9228362" cy="4732262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6541B-68E6-E5D4-9B9B-EC522A8EE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306" y="1639181"/>
            <a:ext cx="4851918" cy="4295088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716A922-24DE-4751-82EC-2D77703856A2}"/>
              </a:ext>
            </a:extLst>
          </p:cNvPr>
          <p:cNvSpPr/>
          <p:nvPr/>
        </p:nvSpPr>
        <p:spPr>
          <a:xfrm>
            <a:off x="7186481" y="1832713"/>
            <a:ext cx="4334914" cy="385504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CBB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E28D5F-0C67-42B8-84FD-B0247515CC61}"/>
              </a:ext>
            </a:extLst>
          </p:cNvPr>
          <p:cNvCxnSpPr/>
          <p:nvPr/>
        </p:nvCxnSpPr>
        <p:spPr>
          <a:xfrm>
            <a:off x="0" y="710119"/>
            <a:ext cx="12192000" cy="0"/>
          </a:xfrm>
          <a:prstGeom prst="line">
            <a:avLst/>
          </a:prstGeom>
          <a:ln w="28575">
            <a:solidFill>
              <a:srgbClr val="0520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E97F4E-197E-4364-9C78-362566D41960}"/>
              </a:ext>
            </a:extLst>
          </p:cNvPr>
          <p:cNvSpPr txBox="1"/>
          <p:nvPr/>
        </p:nvSpPr>
        <p:spPr>
          <a:xfrm>
            <a:off x="5712691" y="6147881"/>
            <a:ext cx="792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aford" panose="00000500000000000000" pitchFamily="2" charset="0"/>
              </a:rPr>
              <a:t>C</a:t>
            </a:r>
            <a:r>
              <a:rPr lang="en-US" i="1" dirty="0">
                <a:solidFill>
                  <a:schemeClr val="bg1"/>
                </a:solidFill>
                <a:latin typeface="Seaford" panose="00000500000000000000" pitchFamily="2" charset="0"/>
              </a:rPr>
              <a:t>haracter</a:t>
            </a:r>
            <a:r>
              <a:rPr lang="en-US" dirty="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Seaford" panose="00000500000000000000" pitchFamily="2" charset="0"/>
              </a:rPr>
              <a:t>L</a:t>
            </a:r>
            <a:r>
              <a:rPr lang="en-US" i="1" dirty="0">
                <a:solidFill>
                  <a:schemeClr val="bg1"/>
                </a:solidFill>
                <a:latin typeface="Seaford" panose="00000500000000000000" pitchFamily="2" charset="0"/>
              </a:rPr>
              <a:t>eadership</a:t>
            </a:r>
            <a:r>
              <a:rPr lang="en-US" sz="1600" i="1" dirty="0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i="1" dirty="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aford" panose="00000500000000000000" pitchFamily="2" charset="0"/>
              </a:rPr>
              <a:t>A</a:t>
            </a:r>
            <a:r>
              <a:rPr lang="en-US" i="1" dirty="0">
                <a:solidFill>
                  <a:schemeClr val="bg1"/>
                </a:solidFill>
                <a:latin typeface="Seaford" panose="00000500000000000000" pitchFamily="2" charset="0"/>
              </a:rPr>
              <a:t>ttitude  </a:t>
            </a:r>
            <a:r>
              <a:rPr lang="en-US" dirty="0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Seaford" panose="00000500000000000000" pitchFamily="2" charset="0"/>
              </a:rPr>
              <a:t>S</a:t>
            </a:r>
            <a:r>
              <a:rPr lang="en-US" i="1" dirty="0">
                <a:solidFill>
                  <a:schemeClr val="bg1"/>
                </a:solidFill>
                <a:latin typeface="Seaford" panose="00000500000000000000" pitchFamily="2" charset="0"/>
              </a:rPr>
              <a:t>cholarship</a:t>
            </a:r>
            <a:r>
              <a:rPr lang="en-US" sz="1600" i="1" dirty="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Seaford" panose="00000500000000000000" pitchFamily="2" charset="0"/>
              </a:rPr>
              <a:t>S</a:t>
            </a:r>
            <a:r>
              <a:rPr lang="en-US" i="1" dirty="0">
                <a:solidFill>
                  <a:schemeClr val="bg1"/>
                </a:solidFill>
                <a:latin typeface="Seaford" panose="00000500000000000000" pitchFamily="2" charset="0"/>
              </a:rPr>
              <a:t>ervice</a:t>
            </a:r>
            <a:r>
              <a:rPr lang="en-US" dirty="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DE2D6-C0AD-1AA0-0675-5E568B931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46" y="1801528"/>
            <a:ext cx="5866554" cy="4132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37498A-3C47-5E0F-ADC1-996A183D2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205" y="2491273"/>
            <a:ext cx="2901339" cy="25379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F1039C-5A94-685F-48F5-4855302B44E7}"/>
              </a:ext>
            </a:extLst>
          </p:cNvPr>
          <p:cNvSpPr/>
          <p:nvPr/>
        </p:nvSpPr>
        <p:spPr>
          <a:xfrm>
            <a:off x="-232802" y="583990"/>
            <a:ext cx="116392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CAREER TECHNICAL EDUCATION (CTE)</a:t>
            </a:r>
          </a:p>
        </p:txBody>
      </p:sp>
    </p:spTree>
    <p:extLst>
      <p:ext uri="{BB962C8B-B14F-4D97-AF65-F5344CB8AC3E}">
        <p14:creationId xmlns:p14="http://schemas.microsoft.com/office/powerpoint/2010/main" val="301329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6"/>
    </mc:Choice>
    <mc:Fallback>
      <p:transition spd="slow" advTm="72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0ABB62F-6AF5-4374-B12D-8E2E02F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15" y="2502328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19" y="-806092"/>
            <a:ext cx="5306714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92209E-5C21-48F6-8873-094309D5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049" y="-2340638"/>
            <a:ext cx="5306714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BE6C34-A3E7-4DC4-B1CA-5DF32281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032" y="-1963032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9" y="2502328"/>
            <a:ext cx="530671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30127-DD06-43CE-84EC-8F6C0B0B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050" y="626219"/>
            <a:ext cx="530671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6D42-9D88-418C-BBE6-E8570175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583" y="-125949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42895" y="-2694025"/>
            <a:ext cx="5396124" cy="6983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F2C83-0361-48C1-B318-9C6E92BB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06" y="883475"/>
            <a:ext cx="5306714" cy="68580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F10F9E2C-3FA7-439C-A7A7-E09F0ACD8173}"/>
              </a:ext>
            </a:extLst>
          </p:cNvPr>
          <p:cNvSpPr/>
          <p:nvPr/>
        </p:nvSpPr>
        <p:spPr>
          <a:xfrm rot="-1140000">
            <a:off x="-783922" y="207834"/>
            <a:ext cx="4224419" cy="4231103"/>
          </a:xfrm>
          <a:prstGeom prst="star5">
            <a:avLst/>
          </a:prstGeom>
          <a:solidFill>
            <a:srgbClr val="CBB677"/>
          </a:solidFill>
          <a:ln>
            <a:solidFill>
              <a:srgbClr val="20386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Sophomores, Juniors, and Seniors made all films in this presentation!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D64C5F-DAA3-4131-8E0A-7D0059EEADB4}"/>
              </a:ext>
            </a:extLst>
          </p:cNvPr>
          <p:cNvSpPr/>
          <p:nvPr/>
        </p:nvSpPr>
        <p:spPr>
          <a:xfrm>
            <a:off x="-76201" y="3935950"/>
            <a:ext cx="12344400" cy="291955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-76200" y="0"/>
            <a:ext cx="123444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/>
              </a:rPr>
              <a:t>VMHS DIGITAL FILM PRODUCTION</a:t>
            </a:r>
            <a:endParaRPr lang="en-US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aford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BB7008-AE44-404E-9316-E8C3CD13860E}"/>
              </a:ext>
            </a:extLst>
          </p:cNvPr>
          <p:cNvSpPr txBox="1"/>
          <p:nvPr/>
        </p:nvSpPr>
        <p:spPr>
          <a:xfrm>
            <a:off x="377098" y="4052216"/>
            <a:ext cx="318272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Incoming freshmen students have the best pathway option available. This option allows a student to take four (4) separate and distinct course offerings in the Digital Film Production Pathway with Digital Film Production - Level III being the capstone course.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B010C7-4393-4939-AAA4-35E8AE9DE3F7}"/>
              </a:ext>
            </a:extLst>
          </p:cNvPr>
          <p:cNvSpPr txBox="1"/>
          <p:nvPr/>
        </p:nvSpPr>
        <p:spPr>
          <a:xfrm>
            <a:off x="3556477" y="4052215"/>
            <a:ext cx="315119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Senior year, students will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spend first (1st) semester putting together portfolio pieces to shop around to prospective employers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the student will utilize their portfolio in applying for colleges, universities, and/or collegiate scholarships.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4B9CFF-964F-4711-8AEE-222BB427D602}"/>
              </a:ext>
            </a:extLst>
          </p:cNvPr>
          <p:cNvSpPr txBox="1"/>
          <p:nvPr/>
        </p:nvSpPr>
        <p:spPr>
          <a:xfrm>
            <a:off x="6604477" y="4083746"/>
            <a:ext cx="270975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Two (2) “TA Periods”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[one (1) in Year 3 and one (1) in Year 4] are not required for pathway completion, nor are they required to be taken with the Digital Film Production Instructor (although both are highly encouraged).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A5684C-6B3F-48BF-9D0D-AC7419FC985C}"/>
              </a:ext>
            </a:extLst>
          </p:cNvPr>
          <p:cNvSpPr txBox="1"/>
          <p:nvPr/>
        </p:nvSpPr>
        <p:spPr>
          <a:xfrm>
            <a:off x="9310890" y="4083702"/>
            <a:ext cx="276231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Each course offered is articulated for college credit at Riverside Community College. This allows a student to receive up to seven (7) units of transferrable college credit.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D70E86B0-082C-4238-BDE0-F8C2103A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248" y="1293065"/>
            <a:ext cx="7520151" cy="25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"/>
    </mc:Choice>
    <mc:Fallback>
      <p:transition spd="slow" advTm="43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BFAE-6E2F-4EBB-8D21-1D2686C6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61" y="-305690"/>
            <a:ext cx="7658878" cy="1751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aford" panose="00000500000000000000" pitchFamily="2" charset="0"/>
              </a:rPr>
              <a:t>CONTACT INFORMATION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6D0F7-64BC-4975-925B-BA38F9B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23" y="2065491"/>
            <a:ext cx="4728977" cy="4893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03183-3561-4465-8838-4F6E3DE3C394}"/>
              </a:ext>
            </a:extLst>
          </p:cNvPr>
          <p:cNvSpPr/>
          <p:nvPr/>
        </p:nvSpPr>
        <p:spPr>
          <a:xfrm>
            <a:off x="-87549" y="-133748"/>
            <a:ext cx="12597319" cy="17511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0BB227-381F-4195-9BE5-377541E5A1D1}"/>
              </a:ext>
            </a:extLst>
          </p:cNvPr>
          <p:cNvCxnSpPr>
            <a:cxnSpLocks/>
          </p:cNvCxnSpPr>
          <p:nvPr/>
        </p:nvCxnSpPr>
        <p:spPr>
          <a:xfrm flipV="1">
            <a:off x="391797" y="1110334"/>
            <a:ext cx="11638625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B378-90C9-4F04-AE58-FF0AB0318A10}"/>
              </a:ext>
            </a:extLst>
          </p:cNvPr>
          <p:cNvSpPr txBox="1"/>
          <p:nvPr/>
        </p:nvSpPr>
        <p:spPr>
          <a:xfrm rot="20946113">
            <a:off x="853816" y="3138808"/>
            <a:ext cx="35777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Michael Ruiz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FF31-E2CD-4120-AEF7-17E7C14861B2}"/>
              </a:ext>
            </a:extLst>
          </p:cNvPr>
          <p:cNvSpPr txBox="1"/>
          <p:nvPr/>
        </p:nvSpPr>
        <p:spPr>
          <a:xfrm rot="20911621">
            <a:off x="1367680" y="5134827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mruiz@murrieta.k12.ca.us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BBD62-250F-4215-8F9D-E58EE1BCF412}"/>
              </a:ext>
            </a:extLst>
          </p:cNvPr>
          <p:cNvSpPr txBox="1"/>
          <p:nvPr/>
        </p:nvSpPr>
        <p:spPr>
          <a:xfrm rot="20911621">
            <a:off x="1263152" y="4663565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(951) 894-5750 ex. 6627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04192-E518-43D1-B876-48DB8870D4E2}"/>
              </a:ext>
            </a:extLst>
          </p:cNvPr>
          <p:cNvSpPr txBox="1"/>
          <p:nvPr/>
        </p:nvSpPr>
        <p:spPr>
          <a:xfrm rot="20950090">
            <a:off x="986458" y="3740616"/>
            <a:ext cx="357770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Audio Technology Instructor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1447-AF83-45DB-90DD-FF26D9A57903}"/>
              </a:ext>
            </a:extLst>
          </p:cNvPr>
          <p:cNvSpPr txBox="1"/>
          <p:nvPr/>
        </p:nvSpPr>
        <p:spPr>
          <a:xfrm>
            <a:off x="983627" y="355107"/>
            <a:ext cx="953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ADVISOR(S) CONTACT INFORMATION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B584E-F697-4480-86E7-96B099A415AC}"/>
              </a:ext>
            </a:extLst>
          </p:cNvPr>
          <p:cNvSpPr txBox="1"/>
          <p:nvPr/>
        </p:nvSpPr>
        <p:spPr>
          <a:xfrm rot="20962469">
            <a:off x="1133784" y="4190114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www.vmhs.net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A4145-C6C6-4775-CF04-8FB8DDEAF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805" y="-38100"/>
            <a:ext cx="6413548" cy="6486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C3BBDF-AD15-B766-F036-6994FC869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219">
            <a:off x="4878550" y="2317028"/>
            <a:ext cx="2645893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FE9815-7484-480E-691D-A56F40D2B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810" y="2521230"/>
            <a:ext cx="3908155" cy="1413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890006-F73C-5C18-FBED-364362AFDC78}"/>
              </a:ext>
            </a:extLst>
          </p:cNvPr>
          <p:cNvSpPr txBox="1"/>
          <p:nvPr/>
        </p:nvSpPr>
        <p:spPr>
          <a:xfrm rot="986472">
            <a:off x="4796209" y="3295609"/>
            <a:ext cx="194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www.vmhs.net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9E73B4-6790-1108-5A06-E957E0FC0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524" y="3552020"/>
            <a:ext cx="3645724" cy="13717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967559-62C8-4F3B-3E6A-6A90E537E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943" y="4079986"/>
            <a:ext cx="3645724" cy="13961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BA6E41-4D3F-FD23-72D4-B784F583A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740729">
            <a:off x="7586550" y="3034823"/>
            <a:ext cx="4419150" cy="3324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C7D56-7266-0AC7-CC8E-EB75F8A87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3103" y="2249181"/>
            <a:ext cx="4730906" cy="4895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4F208F-686E-2D78-A01C-8C8EA7A2C13C}"/>
              </a:ext>
            </a:extLst>
          </p:cNvPr>
          <p:cNvSpPr txBox="1"/>
          <p:nvPr/>
        </p:nvSpPr>
        <p:spPr>
          <a:xfrm rot="20978986">
            <a:off x="7954506" y="3497932"/>
            <a:ext cx="3246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Seaford"/>
              </a:rPr>
              <a:t>Jake Rose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39037-0374-B95A-DED3-312B38D76086}"/>
              </a:ext>
            </a:extLst>
          </p:cNvPr>
          <p:cNvSpPr txBox="1"/>
          <p:nvPr/>
        </p:nvSpPr>
        <p:spPr>
          <a:xfrm rot="20978986">
            <a:off x="8091256" y="4037287"/>
            <a:ext cx="3246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Seaford"/>
              </a:rPr>
              <a:t>Digital Film Video Instructor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D2F611-A4B6-5CF1-B162-FBF0B1AA8735}"/>
              </a:ext>
            </a:extLst>
          </p:cNvPr>
          <p:cNvSpPr txBox="1"/>
          <p:nvPr/>
        </p:nvSpPr>
        <p:spPr>
          <a:xfrm rot="20984446">
            <a:off x="8275789" y="4464427"/>
            <a:ext cx="2746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Vmhs.net</a:t>
            </a:r>
          </a:p>
          <a:p>
            <a:endParaRPr lang="en-US" dirty="0"/>
          </a:p>
          <a:p>
            <a:r>
              <a:rPr lang="en-US" dirty="0"/>
              <a:t>(951) 894-5750 ext. 6639</a:t>
            </a:r>
          </a:p>
          <a:p>
            <a:endParaRPr lang="en-US" dirty="0"/>
          </a:p>
          <a:p>
            <a:r>
              <a:rPr lang="en-US" dirty="0"/>
              <a:t>jhrose@murrieta.k12.ca.us </a:t>
            </a:r>
          </a:p>
        </p:txBody>
      </p:sp>
    </p:spTree>
    <p:extLst>
      <p:ext uri="{BB962C8B-B14F-4D97-AF65-F5344CB8AC3E}">
        <p14:creationId xmlns:p14="http://schemas.microsoft.com/office/powerpoint/2010/main" val="332144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0"/>
    </mc:Choice>
    <mc:Fallback>
      <p:transition spd="slow" advTm="329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2B2AC-D1C0-483B-99CF-330C04B5EDCB}"/>
              </a:ext>
            </a:extLst>
          </p:cNvPr>
          <p:cNvSpPr/>
          <p:nvPr/>
        </p:nvSpPr>
        <p:spPr>
          <a:xfrm>
            <a:off x="7377993" y="0"/>
            <a:ext cx="51380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Insert 3 photos - polaroid</a:t>
            </a:r>
          </a:p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5A877-EF79-4040-8BBE-DECE1AC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430" y="621367"/>
            <a:ext cx="5598984" cy="522646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ENGINEERING &amp; ARCHITECTURE SECTOR</a:t>
            </a:r>
            <a:br>
              <a:rPr lang="en-US" sz="3100" dirty="0">
                <a:latin typeface="+mn-lt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ENGINEERING</a:t>
            </a:r>
            <a:br>
              <a:rPr lang="en-US" sz="31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2400" dirty="0">
                <a:latin typeface="+mn-lt"/>
              </a:rPr>
              <a:t>INFORMATION &amp; COMMUNICATION TECHNOLOGY SECTOR</a:t>
            </a:r>
            <a:br>
              <a:rPr lang="en-US" sz="2800" dirty="0">
                <a:latin typeface="+mn-lt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COMPUTER SCIENCE</a:t>
            </a:r>
            <a:br>
              <a:rPr lang="en-US" sz="3600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2800" dirty="0">
                <a:latin typeface="+mn-lt"/>
              </a:rPr>
              <a:t>HEALTH SCIENCE &amp; MEDICAL TECHNOLOGY SECTOR</a:t>
            </a:r>
            <a:br>
              <a:rPr lang="en-US" sz="2800" dirty="0">
                <a:latin typeface="+mn-lt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SPORTS MEDICINE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A805F9-D795-4E60-AAF7-CE2BCE42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170">
            <a:off x="3560315" y="3473243"/>
            <a:ext cx="3317832" cy="29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90CF7FC-E34E-46F4-90DE-BB6B0E6E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4" y="36002"/>
            <a:ext cx="5679494" cy="33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D361DD-8B03-4468-94A8-18CF2D58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" y="3343351"/>
            <a:ext cx="3456005" cy="34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610E396-7A00-A445-9EE9-D0C59BFF9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6" y="3612868"/>
            <a:ext cx="2693823" cy="2919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AD9A7-2B77-16D0-85D9-E8CFD7BD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57" y="325632"/>
            <a:ext cx="4778747" cy="2728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50811B-A392-651D-B0B1-35A85F8F5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08927">
            <a:off x="3994285" y="3831920"/>
            <a:ext cx="2569516" cy="19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8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9"/>
    </mc:Choice>
    <mc:Fallback>
      <p:transition spd="slow" advTm="579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19" y="-806092"/>
            <a:ext cx="5306714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92209E-5C21-48F6-8873-094309D5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941" y="-2347503"/>
            <a:ext cx="5306714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BE6C34-A3E7-4DC4-B1CA-5DF32281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329" y="-2148383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9" y="2502328"/>
            <a:ext cx="530671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ABB62F-6AF5-4374-B12D-8E2E02F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15" y="2532123"/>
            <a:ext cx="530671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30127-DD06-43CE-84EC-8F6C0B0B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374" y="653678"/>
            <a:ext cx="530671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6D42-9D88-418C-BBE6-E8570175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86" y="-496651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12463" y="-2632241"/>
            <a:ext cx="5396124" cy="6983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F2C83-0361-48C1-B318-9C6E92BB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87" y="972718"/>
            <a:ext cx="530671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1731" y="0"/>
            <a:ext cx="12188538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 panose="00000500000000000000" pitchFamily="2" charset="0"/>
              </a:rPr>
              <a:t>ENGINEERING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77816" y="902550"/>
            <a:ext cx="12062229" cy="2597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B5E5747-1B98-4046-8039-C7A200D8B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091" y="3604960"/>
            <a:ext cx="3206774" cy="523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B7008-AE44-404E-9316-E8C3CD13860E}"/>
              </a:ext>
            </a:extLst>
          </p:cNvPr>
          <p:cNvSpPr txBox="1"/>
          <p:nvPr/>
        </p:nvSpPr>
        <p:spPr>
          <a:xfrm>
            <a:off x="1764899" y="1208902"/>
            <a:ext cx="9367404" cy="81253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Empower students to thrive in an evolving world...  </a:t>
            </a:r>
            <a:endParaRPr lang="en-US" dirty="0">
              <a:cs typeface="Calibri" panose="020F0502020204030204"/>
            </a:endParaRPr>
          </a:p>
          <a:p>
            <a:r>
              <a:rPr lang="en-US" sz="2400" dirty="0"/>
              <a:t>Equip yourselves with technical knowledge and skills. </a:t>
            </a:r>
            <a:endParaRPr lang="en-US" dirty="0">
              <a:cs typeface="Calibri"/>
            </a:endParaRPr>
          </a:p>
          <a:p>
            <a:r>
              <a:rPr lang="en-US" sz="2400" dirty="0"/>
              <a:t>ENGINEERING IS A CAREER CHOICE FOR YOU!</a:t>
            </a:r>
            <a:endParaRPr lang="en-US" dirty="0"/>
          </a:p>
          <a:p>
            <a:endParaRPr lang="en-US" dirty="0"/>
          </a:p>
          <a:p>
            <a:endParaRPr lang="en-US" sz="1000" dirty="0">
              <a:solidFill>
                <a:schemeClr val="accent1"/>
              </a:solidFill>
              <a:latin typeface="Calibri" panose="020F0502020204030204"/>
              <a:cs typeface="Calibri"/>
            </a:endParaRPr>
          </a:p>
          <a:p>
            <a:r>
              <a:rPr lang="en-US" sz="2800" b="1" dirty="0">
                <a:solidFill>
                  <a:schemeClr val="accent1"/>
                </a:solidFill>
                <a:cs typeface="Calibri"/>
              </a:rPr>
              <a:t>Inspire Change, Inspire Innovation...</a:t>
            </a:r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400" dirty="0">
                <a:cs typeface="Calibri" panose="020F0502020204030204"/>
              </a:rPr>
              <a:t>PROJECT LEAD THE WAY (PLTW) Curriculum: 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cs typeface="Calibri" panose="020F0502020204030204"/>
              </a:rPr>
              <a:t>Activity-, Project- Problem-Based- 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cs typeface="Calibri" panose="020F0502020204030204"/>
              </a:rPr>
              <a:t>High-Quality Professional Development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cs typeface="Calibri" panose="020F0502020204030204"/>
              </a:rPr>
              <a:t>Engaged Network/Industry Partnerships</a:t>
            </a:r>
            <a:endParaRPr lang="en-US" sz="2400" dirty="0"/>
          </a:p>
          <a:p>
            <a:endParaRPr lang="en-US" sz="1100" b="1" dirty="0">
              <a:latin typeface="Seaford"/>
              <a:cs typeface="Calibri" panose="020F0502020204030204"/>
            </a:endParaRPr>
          </a:p>
          <a:p>
            <a:endParaRPr lang="en-US" sz="2000" b="1" dirty="0">
              <a:solidFill>
                <a:schemeClr val="tx2"/>
              </a:solidFill>
              <a:latin typeface="Seaford"/>
              <a:cs typeface="Calibri" panose="020F0502020204030204"/>
            </a:endParaRPr>
          </a:p>
          <a:p>
            <a:r>
              <a:rPr lang="en-US" sz="2800" b="1" u="sng" dirty="0">
                <a:solidFill>
                  <a:schemeClr val="accent1"/>
                </a:solidFill>
                <a:cs typeface="Calibri" panose="020F0502020204030204"/>
              </a:rPr>
              <a:t>Extra-Curricular programs: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Innovation Club/Robotics Tournaments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Design Challenge Competitions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Society of Women Engineers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CB7FF7-BE7B-402C-9D60-BA5B7A311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13" y="1349827"/>
            <a:ext cx="1117581" cy="1355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588DD5-1EF5-4F9B-AF45-CED7A672B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833" y="3637601"/>
            <a:ext cx="3101055" cy="2557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3" descr="A person taking a selfie&#10;&#10;Description automatically generated">
            <a:extLst>
              <a:ext uri="{FF2B5EF4-FFF2-40B4-BE49-F238E27FC236}">
                <a16:creationId xmlns:a16="http://schemas.microsoft.com/office/drawing/2014/main" id="{9F51DE8A-D5FE-4CD8-9C49-D97E53337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08" y="3314158"/>
            <a:ext cx="1147846" cy="1393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BF2A1A-4E2D-4C76-B746-48644A559DBE}"/>
              </a:ext>
            </a:extLst>
          </p:cNvPr>
          <p:cNvSpPr txBox="1"/>
          <p:nvPr/>
        </p:nvSpPr>
        <p:spPr>
          <a:xfrm>
            <a:off x="-41635" y="2810290"/>
            <a:ext cx="207124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/>
              <a:t>Mrs. Guia Blaske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7045C3-F1CE-475B-BDC4-4F4592F2E6EB}"/>
              </a:ext>
            </a:extLst>
          </p:cNvPr>
          <p:cNvSpPr txBox="1"/>
          <p:nvPr/>
        </p:nvSpPr>
        <p:spPr>
          <a:xfrm>
            <a:off x="-41636" y="4828151"/>
            <a:ext cx="23796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/>
              <a:t>Mr. Cameron Larkins 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569F9E54-C4C6-43BA-8456-96FCA351DD31}"/>
              </a:ext>
            </a:extLst>
          </p:cNvPr>
          <p:cNvSpPr/>
          <p:nvPr/>
        </p:nvSpPr>
        <p:spPr>
          <a:xfrm>
            <a:off x="7162231" y="4994394"/>
            <a:ext cx="1694257" cy="1769612"/>
          </a:xfrm>
          <a:prstGeom prst="flowChartConnector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person, indoor, working&#10;&#10;Description automatically generated">
            <a:extLst>
              <a:ext uri="{FF2B5EF4-FFF2-40B4-BE49-F238E27FC236}">
                <a16:creationId xmlns:a16="http://schemas.microsoft.com/office/drawing/2014/main" id="{6D3A21B9-1811-4BC3-A7C3-2A697782C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3486" y="5116475"/>
            <a:ext cx="1726384" cy="1526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4049E413-679C-48E3-8931-CA044D454306}"/>
              </a:ext>
            </a:extLst>
          </p:cNvPr>
          <p:cNvSpPr/>
          <p:nvPr/>
        </p:nvSpPr>
        <p:spPr>
          <a:xfrm>
            <a:off x="10172239" y="1712025"/>
            <a:ext cx="1694257" cy="1769612"/>
          </a:xfrm>
          <a:prstGeom prst="flowChartConnector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B23FB0-B616-4BD6-BA12-162B4F8D1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2974" y="1763488"/>
            <a:ext cx="1609792" cy="1718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405B91F5-DD64-4320-9FBB-87F77A36FB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554" y="5227460"/>
            <a:ext cx="1207476" cy="146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953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5"/>
    </mc:Choice>
    <mc:Fallback>
      <p:transition spd="slow" advTm="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661B-1981-475A-9B0A-F280BF11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193" y="113693"/>
            <a:ext cx="5330910" cy="11777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u="sng" dirty="0">
                <a:latin typeface="+mn-lt"/>
                <a:cs typeface="Calibri Light"/>
              </a:rPr>
              <a:t>A Pathway of Choice</a:t>
            </a:r>
            <a:br>
              <a:rPr lang="en-US" dirty="0">
                <a:latin typeface="+mn-lt"/>
                <a:cs typeface="Calibri Light"/>
              </a:rPr>
            </a:br>
            <a:r>
              <a:rPr lang="en-US" sz="3200" i="1" dirty="0">
                <a:latin typeface="+mn-lt"/>
                <a:cs typeface="Calibri Light"/>
              </a:rPr>
              <a:t>Be a 3- or 4-course completer</a:t>
            </a:r>
            <a:endParaRPr lang="en-US" i="1" kern="1200" dirty="0">
              <a:latin typeface="+mn-lt"/>
            </a:endParaRPr>
          </a:p>
        </p:txBody>
      </p:sp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41008E11-1A07-424D-A4D0-1772BB82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64" y="1624607"/>
            <a:ext cx="4859582" cy="33237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92061F1-5040-4AD0-A194-FCEA1593FD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0337" y="3571519"/>
            <a:ext cx="3718305" cy="4811924"/>
          </a:xfrm>
          <a:prstGeom prst="rect">
            <a:avLst/>
          </a:prstGeom>
        </p:spPr>
      </p:pic>
      <p:pic>
        <p:nvPicPr>
          <p:cNvPr id="7" name="Picture 6" descr="A page of a magazine with a list of jobs&#10;&#10;Description automatically generated with medium confidence">
            <a:extLst>
              <a:ext uri="{FF2B5EF4-FFF2-40B4-BE49-F238E27FC236}">
                <a16:creationId xmlns:a16="http://schemas.microsoft.com/office/drawing/2014/main" id="{175B27A1-9399-E527-3E70-A5F0F01E0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3693"/>
            <a:ext cx="6251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"/>
    </mc:Choice>
    <mc:Fallback>
      <p:transition spd="slow" advTm="252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BFAE-6E2F-4EBB-8D21-1D2686C6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61" y="-305690"/>
            <a:ext cx="7658878" cy="1751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aford" panose="00000500000000000000" pitchFamily="2" charset="0"/>
              </a:rPr>
              <a:t>CONTACT INFORMATION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6D0F7-64BC-4975-925B-BA38F9B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92" y="1777411"/>
            <a:ext cx="4728977" cy="4893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03183-3561-4465-8838-4F6E3DE3C394}"/>
              </a:ext>
            </a:extLst>
          </p:cNvPr>
          <p:cNvSpPr/>
          <p:nvPr/>
        </p:nvSpPr>
        <p:spPr>
          <a:xfrm>
            <a:off x="-87549" y="-133748"/>
            <a:ext cx="12597319" cy="17511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0BB227-381F-4195-9BE5-377541E5A1D1}"/>
              </a:ext>
            </a:extLst>
          </p:cNvPr>
          <p:cNvCxnSpPr>
            <a:cxnSpLocks/>
          </p:cNvCxnSpPr>
          <p:nvPr/>
        </p:nvCxnSpPr>
        <p:spPr>
          <a:xfrm flipV="1">
            <a:off x="391797" y="1110334"/>
            <a:ext cx="11638625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B378-90C9-4F04-AE58-FF0AB0318A10}"/>
              </a:ext>
            </a:extLst>
          </p:cNvPr>
          <p:cNvSpPr txBox="1"/>
          <p:nvPr/>
        </p:nvSpPr>
        <p:spPr>
          <a:xfrm rot="20946113">
            <a:off x="853816" y="3138808"/>
            <a:ext cx="35777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Mrs. Guia M. Blaske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FF31-E2CD-4120-AEF7-17E7C14861B2}"/>
              </a:ext>
            </a:extLst>
          </p:cNvPr>
          <p:cNvSpPr txBox="1"/>
          <p:nvPr/>
        </p:nvSpPr>
        <p:spPr>
          <a:xfrm rot="20911621">
            <a:off x="1367680" y="5134827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gblaske@murrieta.k12.ca.us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BBD62-250F-4215-8F9D-E58EE1BCF412}"/>
              </a:ext>
            </a:extLst>
          </p:cNvPr>
          <p:cNvSpPr txBox="1"/>
          <p:nvPr/>
        </p:nvSpPr>
        <p:spPr>
          <a:xfrm rot="20911621">
            <a:off x="1263152" y="4663565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(951) 894-5750 ex. 6628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04192-E518-43D1-B876-48DB8870D4E2}"/>
              </a:ext>
            </a:extLst>
          </p:cNvPr>
          <p:cNvSpPr txBox="1"/>
          <p:nvPr/>
        </p:nvSpPr>
        <p:spPr>
          <a:xfrm rot="20950090">
            <a:off x="983990" y="3683802"/>
            <a:ext cx="3854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Engineering Teacher/CTE Chairperson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FB21DB1A-53F2-4865-AFFB-F8139218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5289">
            <a:off x="6393474" y="1794137"/>
            <a:ext cx="4728977" cy="4893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51447-AF83-45DB-90DD-FF26D9A57903}"/>
              </a:ext>
            </a:extLst>
          </p:cNvPr>
          <p:cNvSpPr txBox="1"/>
          <p:nvPr/>
        </p:nvSpPr>
        <p:spPr>
          <a:xfrm>
            <a:off x="983627" y="355107"/>
            <a:ext cx="953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ADVISOR(S) CONTACT INFORMATION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4FB1D1-EAC3-48F8-8829-57FBD9F14FAA}"/>
              </a:ext>
            </a:extLst>
          </p:cNvPr>
          <p:cNvSpPr txBox="1"/>
          <p:nvPr/>
        </p:nvSpPr>
        <p:spPr>
          <a:xfrm rot="950020">
            <a:off x="7130249" y="3146120"/>
            <a:ext cx="35777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Mr. Cameron Larkins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34F29F-6263-4682-A16A-13BA63657C8E}"/>
              </a:ext>
            </a:extLst>
          </p:cNvPr>
          <p:cNvSpPr txBox="1"/>
          <p:nvPr/>
        </p:nvSpPr>
        <p:spPr>
          <a:xfrm rot="960000">
            <a:off x="6959722" y="3787868"/>
            <a:ext cx="393272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Engineering/Computer Science Teacher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B584E-F697-4480-86E7-96B099A415AC}"/>
              </a:ext>
            </a:extLst>
          </p:cNvPr>
          <p:cNvSpPr txBox="1"/>
          <p:nvPr/>
        </p:nvSpPr>
        <p:spPr>
          <a:xfrm rot="20962469">
            <a:off x="1133784" y="4190114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www.vmhs.net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657EC-8C02-40C3-9790-D3ABD9223866}"/>
              </a:ext>
            </a:extLst>
          </p:cNvPr>
          <p:cNvSpPr txBox="1"/>
          <p:nvPr/>
        </p:nvSpPr>
        <p:spPr>
          <a:xfrm rot="986796">
            <a:off x="6898216" y="4227388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www.vmhs.net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43452-CFDA-421C-896D-DD5D9DAB20C2}"/>
              </a:ext>
            </a:extLst>
          </p:cNvPr>
          <p:cNvSpPr txBox="1"/>
          <p:nvPr/>
        </p:nvSpPr>
        <p:spPr>
          <a:xfrm rot="934178">
            <a:off x="6713653" y="4695263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(951) 894-5750 ex. 6632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BD3F1D-52EF-4CD4-BFC8-DD29C1F9E38A}"/>
              </a:ext>
            </a:extLst>
          </p:cNvPr>
          <p:cNvSpPr txBox="1"/>
          <p:nvPr/>
        </p:nvSpPr>
        <p:spPr>
          <a:xfrm rot="892812">
            <a:off x="6543803" y="5150775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clarkins@murrieta.k12.ca.us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17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"/>
    </mc:Choice>
    <mc:Fallback>
      <p:transition spd="slow" advTm="291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8D8A8-E713-C44F-A4E8-EEB8551E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82" y="107247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047" y="-1987391"/>
            <a:ext cx="5306714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92209E-5C21-48F6-8873-094309D5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94" y="-2041200"/>
            <a:ext cx="5306714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BE6C34-A3E7-4DC4-B1CA-5DF32281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974" y="-1555161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83" y="3133192"/>
            <a:ext cx="4614675" cy="5963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ABB62F-6AF5-4374-B12D-8E2E02F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15" y="2502328"/>
            <a:ext cx="530671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30127-DD06-43CE-84EC-8F6C0B0B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106" y="492125"/>
            <a:ext cx="530671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6D42-9D88-418C-BBE6-E8570175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12" y="232679"/>
            <a:ext cx="4736675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-76200" y="0"/>
            <a:ext cx="123444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 panose="00000500000000000000" pitchFamily="2" charset="0"/>
              </a:rPr>
              <a:t>SPORTS MEDICINE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BB7008-AE44-404E-9316-E8C3CD13860E}"/>
              </a:ext>
            </a:extLst>
          </p:cNvPr>
          <p:cNvSpPr txBox="1"/>
          <p:nvPr/>
        </p:nvSpPr>
        <p:spPr>
          <a:xfrm>
            <a:off x="4147608" y="5060297"/>
            <a:ext cx="35588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/>
              <a:t>Jordan Taylor, MS, ATC</a:t>
            </a:r>
          </a:p>
          <a:p>
            <a:r>
              <a:rPr lang="en-US" sz="1600" i="1"/>
              <a:t>Certified Athletic Trainer</a:t>
            </a:r>
            <a:endParaRPr lang="en-US" sz="1600" i="1">
              <a:cs typeface="Calibri"/>
            </a:endParaRPr>
          </a:p>
          <a:p>
            <a:r>
              <a:rPr lang="en-US" sz="1600" i="1"/>
              <a:t>AHA CPR/First Aid Instructor </a:t>
            </a:r>
          </a:p>
          <a:p>
            <a:endParaRPr lang="en-US" sz="1600" i="1">
              <a:cs typeface="Calibri" panose="020F0502020204030204"/>
            </a:endParaRPr>
          </a:p>
          <a:p>
            <a:r>
              <a:rPr lang="en-US" sz="1600" i="1"/>
              <a:t>(951) 894-5750 ex. 6626</a:t>
            </a:r>
            <a:endParaRPr lang="en-US" sz="1600" i="1">
              <a:cs typeface="Calibri"/>
            </a:endParaRPr>
          </a:p>
          <a:p>
            <a:r>
              <a:rPr lang="en-US" sz="1600" i="1">
                <a:cs typeface="Calibri"/>
              </a:rPr>
              <a:t>Jtaylor@murrieta.k12.ca.us</a:t>
            </a:r>
          </a:p>
          <a:p>
            <a:endParaRPr lang="en-US" sz="16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0279903-3A29-2049-91A2-F4CA6762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78" y="5060026"/>
            <a:ext cx="2660188" cy="1512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CFEF613-C42F-2A41-8059-BF5FA7D9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5" y="3921125"/>
            <a:ext cx="1993069" cy="265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34E4FC8-8667-FF49-854A-E62B2DBC7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645">
            <a:off x="7965211" y="1536508"/>
            <a:ext cx="2264574" cy="1499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5FBA314-AF91-F140-A12E-4F6038833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939" y="3247261"/>
            <a:ext cx="2268407" cy="1512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A7DED6-F0D5-E546-B9FD-8F9D2D193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397">
            <a:off x="474984" y="1481962"/>
            <a:ext cx="1655923" cy="2209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5DF0F07-0AF4-7149-965F-FBA722661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016">
            <a:off x="10194797" y="1479515"/>
            <a:ext cx="1375540" cy="1835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3" descr="A picture containing person, grass, outdoor, sport&#10;&#10;Description automatically generated">
            <a:extLst>
              <a:ext uri="{FF2B5EF4-FFF2-40B4-BE49-F238E27FC236}">
                <a16:creationId xmlns:a16="http://schemas.microsoft.com/office/drawing/2014/main" id="{0EB56675-9584-0446-BCD5-ECE049810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0801" y="4483683"/>
            <a:ext cx="2068770" cy="1378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CA2475D8-EDF1-174F-82AF-645BC5BAE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518">
            <a:off x="10595882" y="3420606"/>
            <a:ext cx="1272343" cy="1631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009516-C992-094B-AACD-519CF1283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84544">
            <a:off x="2507173" y="4965288"/>
            <a:ext cx="1851151" cy="3215441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F91CA20-1E79-2E47-AC4E-687ADEDCA75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795" r="13795"/>
          <a:stretch>
            <a:fillRect/>
          </a:stretch>
        </p:blipFill>
        <p:spPr>
          <a:xfrm rot="21028239">
            <a:off x="2410015" y="4952163"/>
            <a:ext cx="1830445" cy="1685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1EB4F7-55A0-BD43-A657-7830FC99382B}"/>
              </a:ext>
            </a:extLst>
          </p:cNvPr>
          <p:cNvSpPr txBox="1"/>
          <p:nvPr/>
        </p:nvSpPr>
        <p:spPr>
          <a:xfrm rot="650432">
            <a:off x="2180972" y="1435731"/>
            <a:ext cx="1856152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/>
              <a:t>YEAR 1</a:t>
            </a:r>
          </a:p>
          <a:p>
            <a:pPr algn="ctr"/>
            <a:r>
              <a:rPr lang="en-US" sz="1000" b="1"/>
              <a:t>Sports Medicine Fundamentals </a:t>
            </a:r>
            <a:endParaRPr lang="en-US" sz="1000" b="1">
              <a:cs typeface="Calibri"/>
            </a:endParaRPr>
          </a:p>
          <a:p>
            <a:pPr algn="l"/>
            <a:endParaRPr lang="en-US" sz="1000"/>
          </a:p>
          <a:p>
            <a:r>
              <a:rPr lang="en-US" sz="1000"/>
              <a:t>Introductory course that exposes students to the healthcare field. </a:t>
            </a:r>
            <a:endParaRPr lang="en-US" sz="1000">
              <a:cs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/>
              <a:t>Vital Sign Assessment </a:t>
            </a:r>
            <a:endParaRPr lang="en-US" sz="1000">
              <a:cs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/>
              <a:t>Taping Applications </a:t>
            </a:r>
            <a:endParaRPr lang="en-US" sz="1000">
              <a:cs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>
                <a:cs typeface="Calibri"/>
              </a:rPr>
              <a:t>Emergency Medicine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000"/>
              <a:t>Articulation w/ MSJC &amp; RCC</a:t>
            </a:r>
            <a:endParaRPr lang="en-US" sz="1000">
              <a:cs typeface="Calibri"/>
            </a:endParaRPr>
          </a:p>
          <a:p>
            <a:pPr algn="l"/>
            <a:r>
              <a:rPr lang="en-US" sz="1000"/>
              <a:t>Course #7921</a:t>
            </a:r>
            <a:endParaRPr lang="en-US" sz="1000">
              <a:cs typeface="Calibri"/>
            </a:endParaRPr>
          </a:p>
          <a:p>
            <a:pPr algn="l"/>
            <a:endParaRPr lang="en-US" sz="1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650282-A62B-104A-870D-C766B6BBBE52}"/>
              </a:ext>
            </a:extLst>
          </p:cNvPr>
          <p:cNvSpPr txBox="1"/>
          <p:nvPr/>
        </p:nvSpPr>
        <p:spPr>
          <a:xfrm rot="21131026">
            <a:off x="3967818" y="1894650"/>
            <a:ext cx="2261892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/>
              <a:t>YEAR 2</a:t>
            </a:r>
            <a:endParaRPr lang="en-US"/>
          </a:p>
          <a:p>
            <a:pPr algn="ctr"/>
            <a:r>
              <a:rPr lang="en-US" sz="1000" b="1"/>
              <a:t>Kinesiology </a:t>
            </a:r>
          </a:p>
          <a:p>
            <a:pPr algn="l"/>
            <a:endParaRPr lang="en-US" sz="1000"/>
          </a:p>
          <a:p>
            <a:pPr algn="l"/>
            <a:r>
              <a:rPr lang="en-US" sz="1000"/>
              <a:t>Concentrator course allows students to practice performing an orthopedic assessment of an injured patient. 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sz="1000"/>
              <a:t>Recognition of athletic related injuries 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sz="1000"/>
              <a:t>Mock Orthopedic Patient Assessments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sz="1000"/>
              <a:t>AHA BLS Certified</a:t>
            </a:r>
          </a:p>
          <a:p>
            <a:pPr algn="l"/>
            <a:r>
              <a:rPr lang="en-US" sz="1000"/>
              <a:t>Course #7933</a:t>
            </a:r>
          </a:p>
          <a:p>
            <a:pPr algn="l"/>
            <a:endParaRPr 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AF0E17-25BD-6449-8D96-B9EF899D5232}"/>
              </a:ext>
            </a:extLst>
          </p:cNvPr>
          <p:cNvSpPr txBox="1"/>
          <p:nvPr/>
        </p:nvSpPr>
        <p:spPr>
          <a:xfrm rot="612063">
            <a:off x="6152771" y="1256873"/>
            <a:ext cx="2022322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/>
              <a:t>YEAR 3 </a:t>
            </a:r>
          </a:p>
          <a:p>
            <a:pPr algn="ctr"/>
            <a:r>
              <a:rPr lang="en-US" sz="1000" b="1"/>
              <a:t>Clinical Practicum</a:t>
            </a:r>
            <a:endParaRPr lang="en-US" sz="1000" b="1">
              <a:cs typeface="Calibri"/>
            </a:endParaRPr>
          </a:p>
          <a:p>
            <a:pPr algn="l"/>
            <a:endParaRPr lang="en-US" sz="1000"/>
          </a:p>
          <a:p>
            <a:r>
              <a:rPr lang="en-US" sz="1000"/>
              <a:t>Capstone course that prepares students to participate in an internship at a healthcare related community classroom. </a:t>
            </a:r>
            <a:endParaRPr lang="en-US" sz="1000">
              <a:cs typeface="Calibri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sz="1000"/>
              <a:t>Redefine technical skills</a:t>
            </a:r>
            <a:endParaRPr lang="en-US" sz="1000">
              <a:cs typeface="Calibri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sz="1000"/>
              <a:t>Professional Development</a:t>
            </a:r>
            <a:endParaRPr lang="en-US" sz="1000">
              <a:cs typeface="Calibri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cs typeface="Calibri"/>
              </a:rPr>
              <a:t>2-3 healthcare related internship rotations</a:t>
            </a:r>
            <a:endParaRPr lang="en-US" sz="1000"/>
          </a:p>
          <a:p>
            <a:pPr algn="l"/>
            <a:r>
              <a:rPr lang="en-US" sz="1000"/>
              <a:t>Course #7959</a:t>
            </a:r>
            <a:endParaRPr lang="en-US" sz="1000">
              <a:cs typeface="Calibri" panose="020F0502020204030204"/>
            </a:endParaRPr>
          </a:p>
          <a:p>
            <a:pPr algn="l"/>
            <a:endParaRPr lang="en-US" sz="10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5160E1-32A4-0E40-BE2F-136769B591D4}"/>
              </a:ext>
            </a:extLst>
          </p:cNvPr>
          <p:cNvSpPr txBox="1"/>
          <p:nvPr/>
        </p:nvSpPr>
        <p:spPr>
          <a:xfrm>
            <a:off x="1963996" y="3924537"/>
            <a:ext cx="3242708" cy="11079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/>
              <a:t>Extracurricular</a:t>
            </a:r>
          </a:p>
          <a:p>
            <a:pPr algn="l"/>
            <a:endParaRPr lang="en-US" sz="1100"/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100"/>
              <a:t>Sports Medicine Club – Applications May 2023</a:t>
            </a:r>
            <a:endParaRPr lang="en-US" sz="1100">
              <a:cs typeface="Calibri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100"/>
              <a:t>Sports Medicine Competition March 2023</a:t>
            </a:r>
            <a:endParaRPr lang="en-US" sz="1100">
              <a:cs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100">
                <a:cs typeface="Calibri"/>
              </a:rPr>
              <a:t>HOSA Conference March 2023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91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"/>
    </mc:Choice>
    <mc:Fallback>
      <p:transition spd="slow" advTm="367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BFAE-6E2F-4EBB-8D21-1D2686C6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61" y="-305690"/>
            <a:ext cx="7658878" cy="1751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aford" panose="00000500000000000000" pitchFamily="2" charset="0"/>
              </a:rPr>
              <a:t>CONTACT INFORMATION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6D0F7-64BC-4975-925B-BA38F9B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92" y="1777411"/>
            <a:ext cx="4728977" cy="4893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03183-3561-4465-8838-4F6E3DE3C394}"/>
              </a:ext>
            </a:extLst>
          </p:cNvPr>
          <p:cNvSpPr/>
          <p:nvPr/>
        </p:nvSpPr>
        <p:spPr>
          <a:xfrm>
            <a:off x="-87549" y="-133748"/>
            <a:ext cx="12597319" cy="17511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0BB227-381F-4195-9BE5-377541E5A1D1}"/>
              </a:ext>
            </a:extLst>
          </p:cNvPr>
          <p:cNvCxnSpPr>
            <a:cxnSpLocks/>
          </p:cNvCxnSpPr>
          <p:nvPr/>
        </p:nvCxnSpPr>
        <p:spPr>
          <a:xfrm flipV="1">
            <a:off x="391797" y="1110334"/>
            <a:ext cx="11638625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B378-90C9-4F04-AE58-FF0AB0318A10}"/>
              </a:ext>
            </a:extLst>
          </p:cNvPr>
          <p:cNvSpPr txBox="1"/>
          <p:nvPr/>
        </p:nvSpPr>
        <p:spPr>
          <a:xfrm rot="20946113">
            <a:off x="873850" y="3114855"/>
            <a:ext cx="357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Jordan Taylor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FF31-E2CD-4120-AEF7-17E7C14861B2}"/>
              </a:ext>
            </a:extLst>
          </p:cNvPr>
          <p:cNvSpPr txBox="1"/>
          <p:nvPr/>
        </p:nvSpPr>
        <p:spPr>
          <a:xfrm rot="20911621">
            <a:off x="1367680" y="5134827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jtaylor@murrieta.k12.ca.us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BBD62-250F-4215-8F9D-E58EE1BCF412}"/>
              </a:ext>
            </a:extLst>
          </p:cNvPr>
          <p:cNvSpPr txBox="1"/>
          <p:nvPr/>
        </p:nvSpPr>
        <p:spPr>
          <a:xfrm rot="20911621">
            <a:off x="1263152" y="4663565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(951) 894-5750 ex. 6626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04192-E518-43D1-B876-48DB8870D4E2}"/>
              </a:ext>
            </a:extLst>
          </p:cNvPr>
          <p:cNvSpPr txBox="1"/>
          <p:nvPr/>
        </p:nvSpPr>
        <p:spPr>
          <a:xfrm rot="20950090">
            <a:off x="986458" y="3740616"/>
            <a:ext cx="3577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CTE Sports Medicine Program Advisor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1447-AF83-45DB-90DD-FF26D9A57903}"/>
              </a:ext>
            </a:extLst>
          </p:cNvPr>
          <p:cNvSpPr txBox="1"/>
          <p:nvPr/>
        </p:nvSpPr>
        <p:spPr>
          <a:xfrm>
            <a:off x="983627" y="355107"/>
            <a:ext cx="953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ADVISOR(S) CONTACT INFORMATION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B584E-F697-4480-86E7-96B099A415AC}"/>
              </a:ext>
            </a:extLst>
          </p:cNvPr>
          <p:cNvSpPr txBox="1"/>
          <p:nvPr/>
        </p:nvSpPr>
        <p:spPr>
          <a:xfrm rot="20962469">
            <a:off x="1133784" y="4190114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www.vmhs.net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8AACE1-8885-4E13-9F5A-840540DC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276" y="685171"/>
            <a:ext cx="530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"/>
    </mc:Choice>
    <mc:Fallback>
      <p:transition spd="slow" advTm="253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2B2AC-D1C0-483B-99CF-330C04B5EDCB}"/>
              </a:ext>
            </a:extLst>
          </p:cNvPr>
          <p:cNvSpPr/>
          <p:nvPr/>
        </p:nvSpPr>
        <p:spPr>
          <a:xfrm>
            <a:off x="7330558" y="176233"/>
            <a:ext cx="51380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Insert 3 photos - polaroid</a:t>
            </a:r>
          </a:p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5A877-EF79-4040-8BBE-DECE1AC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974" y="1252023"/>
            <a:ext cx="4313607" cy="398213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CTE HOSPITALITY, TOURISM &amp; RECREATION SECTOR</a:t>
            </a:r>
            <a:br>
              <a:rPr lang="en-US" sz="5400" dirty="0">
                <a:latin typeface="Seaford" panose="00000500000000000000" pitchFamily="2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FOOD AND BEVERAGE PRODUCTION/CULINARY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A805F9-D795-4E60-AAF7-CE2BCE42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170">
            <a:off x="4442150" y="62228"/>
            <a:ext cx="3462185" cy="38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A picture containing person, indoor, kitchen, oven&#10;&#10;Description automatically generated">
            <a:extLst>
              <a:ext uri="{FF2B5EF4-FFF2-40B4-BE49-F238E27FC236}">
                <a16:creationId xmlns:a16="http://schemas.microsoft.com/office/drawing/2014/main" id="{6CE45DF6-F69C-4291-BB86-F7B52CE6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85"/>
          <a:stretch/>
        </p:blipFill>
        <p:spPr>
          <a:xfrm rot="1320000">
            <a:off x="4920868" y="373934"/>
            <a:ext cx="2774863" cy="2750749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D361DD-8B03-4468-94A8-18CF2D58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146">
            <a:off x="423611" y="474835"/>
            <a:ext cx="4018893" cy="44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90CF7FC-E34E-46F4-90DE-BB6B0E6E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478">
            <a:off x="3426753" y="3219836"/>
            <a:ext cx="3350799" cy="35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6764D-5919-5DD9-E0D4-0CF3E7CD8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4645">
            <a:off x="3752559" y="3489169"/>
            <a:ext cx="2711538" cy="2640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87D65-F543-8BE6-4C47-76E7C8765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96085">
            <a:off x="762056" y="714450"/>
            <a:ext cx="3328881" cy="34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7"/>
    </mc:Choice>
    <mc:Fallback>
      <p:transition spd="slow" advTm="304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19" y="-806092"/>
            <a:ext cx="5306714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92209E-5C21-48F6-8873-094309D5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941" y="-2347503"/>
            <a:ext cx="5306714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BE6C34-A3E7-4DC4-B1CA-5DF32281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329" y="-2148383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9" y="2502328"/>
            <a:ext cx="530671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ABB62F-6AF5-4374-B12D-8E2E02F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15" y="2502328"/>
            <a:ext cx="530671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30127-DD06-43CE-84EC-8F6C0B0B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374" y="653678"/>
            <a:ext cx="530671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6D42-9D88-418C-BBE6-E8570175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86" y="-496651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12463" y="-451345"/>
            <a:ext cx="3714469" cy="4802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F2C83-0361-48C1-B318-9C6E92BB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87" y="972718"/>
            <a:ext cx="530671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-76200" y="0"/>
            <a:ext cx="123444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 panose="00000500000000000000" pitchFamily="2" charset="0"/>
              </a:rPr>
              <a:t>CULINARY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BB7008-AE44-404E-9316-E8C3CD13860E}"/>
              </a:ext>
            </a:extLst>
          </p:cNvPr>
          <p:cNvSpPr txBox="1"/>
          <p:nvPr/>
        </p:nvSpPr>
        <p:spPr>
          <a:xfrm>
            <a:off x="308833" y="1196563"/>
            <a:ext cx="717665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cs typeface="Calibri"/>
              </a:rPr>
              <a:t>Come Join the fun with a hands-on class in which you can learn skills </a:t>
            </a:r>
          </a:p>
          <a:p>
            <a:r>
              <a:rPr lang="en-US" b="1" dirty="0">
                <a:cs typeface="Calibri"/>
              </a:rPr>
              <a:t>to make the most delicious foods at home or kick start a career in Culinary.</a:t>
            </a:r>
          </a:p>
          <a:p>
            <a:endParaRPr lang="en-US" b="1" dirty="0">
              <a:cs typeface="Calibri"/>
            </a:endParaRPr>
          </a:p>
          <a:p>
            <a:r>
              <a:rPr lang="en-US" b="1" dirty="0">
                <a:cs typeface="Calibri"/>
              </a:rPr>
              <a:t>The Culinary pathway offers 3 levels</a:t>
            </a:r>
          </a:p>
          <a:p>
            <a:r>
              <a:rPr lang="en-US" b="1" dirty="0">
                <a:cs typeface="Calibri"/>
              </a:rPr>
              <a:t>The Culinary offers Community Service hours with Catering</a:t>
            </a:r>
          </a:p>
          <a:p>
            <a:r>
              <a:rPr lang="en-US" b="1" dirty="0">
                <a:cs typeface="Calibri"/>
              </a:rPr>
              <a:t>The Culinary offers newfound friendships</a:t>
            </a:r>
          </a:p>
          <a:p>
            <a:r>
              <a:rPr lang="en-US" b="1" dirty="0">
                <a:cs typeface="Calibri"/>
              </a:rPr>
              <a:t>The Culinary offers creativity </a:t>
            </a:r>
          </a:p>
          <a:p>
            <a:r>
              <a:rPr lang="en-US" b="1" dirty="0">
                <a:cs typeface="Calibri"/>
              </a:rPr>
              <a:t>The Culinary offers a new look at food</a:t>
            </a:r>
          </a:p>
          <a:p>
            <a:r>
              <a:rPr lang="en-US" b="1" dirty="0">
                <a:cs typeface="Calibri"/>
              </a:rPr>
              <a:t>The Culinary offers Competitive Cooking Events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41BD2FD-C294-4782-B8D9-D12C07159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85" y="4276078"/>
            <a:ext cx="1726452" cy="220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5204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5756C3A-750C-4BEC-8DB1-CB04F46A0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73" y="1463913"/>
            <a:ext cx="4130428" cy="508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AA71B98-91B4-4AFF-8DF4-9D1F2B27B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868" y="4276078"/>
            <a:ext cx="1679781" cy="220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5204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5" descr="A picture containing table, person, indoor&#10;&#10;Description automatically generated">
            <a:extLst>
              <a:ext uri="{FF2B5EF4-FFF2-40B4-BE49-F238E27FC236}">
                <a16:creationId xmlns:a16="http://schemas.microsoft.com/office/drawing/2014/main" id="{FAA71AE8-5D8B-427C-B0C4-E2B821273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993" y="4262596"/>
            <a:ext cx="1599694" cy="219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5204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951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4"/>
    </mc:Choice>
    <mc:Fallback>
      <p:transition spd="slow" advTm="23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5EE21-38FE-C19E-A40B-2657B3D2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1094"/>
            <a:ext cx="11277600" cy="48519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411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"/>
    </mc:Choice>
    <mc:Fallback>
      <p:transition spd="slow" advTm="345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BFAE-6E2F-4EBB-8D21-1D2686C6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61" y="-305690"/>
            <a:ext cx="7658878" cy="1751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aford" panose="00000500000000000000" pitchFamily="2" charset="0"/>
              </a:rPr>
              <a:t>CONTACT INFORMATION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6D0F7-64BC-4975-925B-BA38F9B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92" y="1777411"/>
            <a:ext cx="4728977" cy="4893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03183-3561-4465-8838-4F6E3DE3C394}"/>
              </a:ext>
            </a:extLst>
          </p:cNvPr>
          <p:cNvSpPr/>
          <p:nvPr/>
        </p:nvSpPr>
        <p:spPr>
          <a:xfrm>
            <a:off x="-87549" y="-133748"/>
            <a:ext cx="12597319" cy="17511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0BB227-381F-4195-9BE5-377541E5A1D1}"/>
              </a:ext>
            </a:extLst>
          </p:cNvPr>
          <p:cNvCxnSpPr>
            <a:cxnSpLocks/>
          </p:cNvCxnSpPr>
          <p:nvPr/>
        </p:nvCxnSpPr>
        <p:spPr>
          <a:xfrm flipV="1">
            <a:off x="391797" y="1110334"/>
            <a:ext cx="11638625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B378-90C9-4F04-AE58-FF0AB0318A10}"/>
              </a:ext>
            </a:extLst>
          </p:cNvPr>
          <p:cNvSpPr txBox="1"/>
          <p:nvPr/>
        </p:nvSpPr>
        <p:spPr>
          <a:xfrm rot="20946113">
            <a:off x="853816" y="3138808"/>
            <a:ext cx="35777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Seaford"/>
              </a:rPr>
              <a:t>Joanne Wilkinson</a:t>
            </a:r>
            <a:endParaRPr lang="en-US" sz="2400" b="1" dirty="0">
              <a:latin typeface="Seaford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FF31-E2CD-4120-AEF7-17E7C14861B2}"/>
              </a:ext>
            </a:extLst>
          </p:cNvPr>
          <p:cNvSpPr txBox="1"/>
          <p:nvPr/>
        </p:nvSpPr>
        <p:spPr>
          <a:xfrm rot="20911621">
            <a:off x="1367680" y="5134827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hlinkClick r:id="rId3"/>
              </a:rPr>
              <a:t>jwilkinson@murrieta.k12.ca.us</a:t>
            </a:r>
            <a:r>
              <a:rPr lang="en-US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BBD62-250F-4215-8F9D-E58EE1BCF412}"/>
              </a:ext>
            </a:extLst>
          </p:cNvPr>
          <p:cNvSpPr txBox="1"/>
          <p:nvPr/>
        </p:nvSpPr>
        <p:spPr>
          <a:xfrm rot="20911621">
            <a:off x="1263152" y="4663565"/>
            <a:ext cx="3603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(951) 894-5750 ex. 6514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04192-E518-43D1-B876-48DB8870D4E2}"/>
              </a:ext>
            </a:extLst>
          </p:cNvPr>
          <p:cNvSpPr txBox="1"/>
          <p:nvPr/>
        </p:nvSpPr>
        <p:spPr>
          <a:xfrm rot="20950090">
            <a:off x="986458" y="3709838"/>
            <a:ext cx="35777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Seaford"/>
              </a:rPr>
              <a:t>Culinary Arts</a:t>
            </a:r>
            <a:endParaRPr lang="en-US" b="1" dirty="0">
              <a:latin typeface="Seaford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1447-AF83-45DB-90DD-FF26D9A57903}"/>
              </a:ext>
            </a:extLst>
          </p:cNvPr>
          <p:cNvSpPr txBox="1"/>
          <p:nvPr/>
        </p:nvSpPr>
        <p:spPr>
          <a:xfrm>
            <a:off x="983627" y="355107"/>
            <a:ext cx="953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Seaford" panose="00000500000000000000" pitchFamily="2" charset="0"/>
              </a:rPr>
              <a:t>ADVISOR(S) CONTACT INFORMATION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B584E-F697-4480-86E7-96B099A415AC}"/>
              </a:ext>
            </a:extLst>
          </p:cNvPr>
          <p:cNvSpPr txBox="1"/>
          <p:nvPr/>
        </p:nvSpPr>
        <p:spPr>
          <a:xfrm rot="20962469">
            <a:off x="1133784" y="4190114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www.vmhs.net</a:t>
            </a:r>
          </a:p>
        </p:txBody>
      </p:sp>
    </p:spTree>
    <p:extLst>
      <p:ext uri="{BB962C8B-B14F-4D97-AF65-F5344CB8AC3E}">
        <p14:creationId xmlns:p14="http://schemas.microsoft.com/office/powerpoint/2010/main" val="82546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"/>
    </mc:Choice>
    <mc:Fallback>
      <p:transition spd="slow" advTm="25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2B2AC-D1C0-483B-99CF-330C04B5EDCB}"/>
              </a:ext>
            </a:extLst>
          </p:cNvPr>
          <p:cNvSpPr/>
          <p:nvPr/>
        </p:nvSpPr>
        <p:spPr>
          <a:xfrm>
            <a:off x="7053943" y="0"/>
            <a:ext cx="5138057" cy="697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Insert 3 photos - polaroid</a:t>
            </a:r>
          </a:p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5A877-EF79-4040-8BBE-DECE1AC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821" y="884662"/>
            <a:ext cx="4683804" cy="3696861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Seaford" panose="00000500000000000000" pitchFamily="2" charset="0"/>
              </a:rPr>
            </a:br>
            <a:r>
              <a:rPr lang="en-US" dirty="0">
                <a:latin typeface="+mn-lt"/>
              </a:rPr>
              <a:t>CTE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PUBLIC SERVICES SECTOR </a:t>
            </a:r>
            <a:br>
              <a:rPr lang="en-US" sz="4800" dirty="0">
                <a:latin typeface="+mn-lt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CRIMINAL JUSTICE/LAW ENFORCEMENT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A805F9-D795-4E60-AAF7-CE2BCE42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170">
            <a:off x="4425491" y="374221"/>
            <a:ext cx="2291416" cy="25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415FA-AC36-4574-BAB3-84B743C2ACFF}"/>
              </a:ext>
            </a:extLst>
          </p:cNvPr>
          <p:cNvSpPr txBox="1"/>
          <p:nvPr/>
        </p:nvSpPr>
        <p:spPr>
          <a:xfrm>
            <a:off x="8374468" y="5466289"/>
            <a:ext cx="95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Insert 3 photos  </a:t>
            </a: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90CF7FC-E34E-46F4-90DE-BB6B0E6E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478">
            <a:off x="341285" y="527865"/>
            <a:ext cx="4070829" cy="44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78303-9FB2-4EEE-A88F-F983378A9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0988">
            <a:off x="551997" y="711651"/>
            <a:ext cx="3592921" cy="3642464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D361DD-8B03-4468-94A8-18CF2D58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42" y="2768450"/>
            <a:ext cx="3285435" cy="36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ACEBF-AFA5-8866-D6F7-864B11FBF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557" y="3025383"/>
            <a:ext cx="2503503" cy="2480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2DC63-140B-F6AD-A391-7218D1AF6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37501">
            <a:off x="4529061" y="510775"/>
            <a:ext cx="2084276" cy="20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1"/>
    </mc:Choice>
    <mc:Fallback>
      <p:transition spd="slow" advTm="273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E4E86CB-FEEF-4B0D-AEDA-CF163F83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234" y="92236"/>
            <a:ext cx="5306714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DAF08A-9CE9-4476-A558-8834F269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09" y="-1794164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808" y="101986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32" y="2334490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358" y="-2033318"/>
            <a:ext cx="5396124" cy="69832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-76200" y="0"/>
            <a:ext cx="123444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 panose="00000500000000000000" pitchFamily="2" charset="0"/>
              </a:rPr>
              <a:t>CRIMINAL JUSTICE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BB7008-AE44-404E-9316-E8C3CD13860E}"/>
              </a:ext>
            </a:extLst>
          </p:cNvPr>
          <p:cNvSpPr txBox="1"/>
          <p:nvPr/>
        </p:nvSpPr>
        <p:spPr>
          <a:xfrm>
            <a:off x="247384" y="1458291"/>
            <a:ext cx="6600678" cy="5293757"/>
          </a:xfrm>
          <a:prstGeom prst="rect">
            <a:avLst/>
          </a:prstGeom>
          <a:solidFill>
            <a:srgbClr val="CBB677">
              <a:alpha val="2902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/>
              </a:rPr>
              <a:t>The Criminal Justice program is a 3-year CTE pathway.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cs typeface="Calibri"/>
              </a:rPr>
              <a:t>Classes are G certified. Open to 10th-12th graders.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cs typeface="Calibri"/>
              </a:rPr>
              <a:t>Articulated with MSJC for college credit.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cs typeface="Calibri"/>
              </a:rPr>
              <a:t>There is also a CJ club, which meets every other week!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cs typeface="Calibri"/>
              </a:rPr>
              <a:t>The program will help you better understand the CJ system.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cs typeface="Calibri"/>
              </a:rPr>
              <a:t>There are guest speakers, field trips, and hands on lab activities.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cs typeface="Calibri"/>
              </a:rPr>
              <a:t>The program will open your eyes to over 100 opportunities in the CJ career field.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F6B3B-49B8-4E74-8482-442032966A6D}"/>
              </a:ext>
            </a:extLst>
          </p:cNvPr>
          <p:cNvSpPr/>
          <p:nvPr/>
        </p:nvSpPr>
        <p:spPr>
          <a:xfrm rot="19863339">
            <a:off x="3307589" y="4768167"/>
            <a:ext cx="13246934" cy="5365098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39688BD-5FD7-40D1-8157-40260CDE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1496">
            <a:off x="7939594" y="2118392"/>
            <a:ext cx="3113567" cy="296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F1F4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79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"/>
    </mc:Choice>
    <mc:Fallback>
      <p:transition spd="slow" advTm="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BFAE-6E2F-4EBB-8D21-1D2686C6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61" y="-305690"/>
            <a:ext cx="7658878" cy="1751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aford" panose="00000500000000000000" pitchFamily="2" charset="0"/>
              </a:rPr>
              <a:t>CONTACT INFORMATION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6D0F7-64BC-4975-925B-BA38F9B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92" y="1777411"/>
            <a:ext cx="4728977" cy="4893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03183-3561-4465-8838-4F6E3DE3C394}"/>
              </a:ext>
            </a:extLst>
          </p:cNvPr>
          <p:cNvSpPr/>
          <p:nvPr/>
        </p:nvSpPr>
        <p:spPr>
          <a:xfrm>
            <a:off x="-87549" y="-133748"/>
            <a:ext cx="12597319" cy="17511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0BB227-381F-4195-9BE5-377541E5A1D1}"/>
              </a:ext>
            </a:extLst>
          </p:cNvPr>
          <p:cNvCxnSpPr>
            <a:cxnSpLocks/>
          </p:cNvCxnSpPr>
          <p:nvPr/>
        </p:nvCxnSpPr>
        <p:spPr>
          <a:xfrm flipV="1">
            <a:off x="391797" y="1110334"/>
            <a:ext cx="11638625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B378-90C9-4F04-AE58-FF0AB0318A10}"/>
              </a:ext>
            </a:extLst>
          </p:cNvPr>
          <p:cNvSpPr txBox="1"/>
          <p:nvPr/>
        </p:nvSpPr>
        <p:spPr>
          <a:xfrm rot="20946113">
            <a:off x="853816" y="3138808"/>
            <a:ext cx="357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Seaford" panose="00000500000000000000" pitchFamily="2" charset="0"/>
              </a:rPr>
              <a:t>Robert Ritchie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FF31-E2CD-4120-AEF7-17E7C14861B2}"/>
              </a:ext>
            </a:extLst>
          </p:cNvPr>
          <p:cNvSpPr txBox="1"/>
          <p:nvPr/>
        </p:nvSpPr>
        <p:spPr>
          <a:xfrm rot="20911621">
            <a:off x="1367680" y="5134827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rritchie@murrieta.k12.ca.us</a:t>
            </a:r>
            <a:r>
              <a:rPr lang="en-US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BBD62-250F-4215-8F9D-E58EE1BCF412}"/>
              </a:ext>
            </a:extLst>
          </p:cNvPr>
          <p:cNvSpPr txBox="1"/>
          <p:nvPr/>
        </p:nvSpPr>
        <p:spPr>
          <a:xfrm rot="20911621">
            <a:off x="1263152" y="4663565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(951) 894-5750 ex. 6623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04192-E518-43D1-B876-48DB8870D4E2}"/>
              </a:ext>
            </a:extLst>
          </p:cNvPr>
          <p:cNvSpPr txBox="1"/>
          <p:nvPr/>
        </p:nvSpPr>
        <p:spPr>
          <a:xfrm rot="20950090">
            <a:off x="986458" y="3740616"/>
            <a:ext cx="3577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Seaford" panose="00000500000000000000" pitchFamily="2" charset="0"/>
              </a:rPr>
              <a:t>CTE Criminal Justice Program Advisor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1447-AF83-45DB-90DD-FF26D9A57903}"/>
              </a:ext>
            </a:extLst>
          </p:cNvPr>
          <p:cNvSpPr txBox="1"/>
          <p:nvPr/>
        </p:nvSpPr>
        <p:spPr>
          <a:xfrm>
            <a:off x="983627" y="355107"/>
            <a:ext cx="953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Seaford" panose="00000500000000000000" pitchFamily="2" charset="0"/>
              </a:rPr>
              <a:t>ADVISOR(S) CONTACT INFORMATION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B584E-F697-4480-86E7-96B099A415AC}"/>
              </a:ext>
            </a:extLst>
          </p:cNvPr>
          <p:cNvSpPr txBox="1"/>
          <p:nvPr/>
        </p:nvSpPr>
        <p:spPr>
          <a:xfrm rot="20962469">
            <a:off x="1133784" y="4190114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www.vmhs.net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8AACE1-8885-4E13-9F5A-840540DC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276" y="685171"/>
            <a:ext cx="530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"/>
    </mc:Choice>
    <mc:Fallback>
      <p:transition spd="slow" advTm="228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2B2AC-D1C0-483B-99CF-330C04B5EDCB}"/>
              </a:ext>
            </a:extLst>
          </p:cNvPr>
          <p:cNvSpPr/>
          <p:nvPr/>
        </p:nvSpPr>
        <p:spPr>
          <a:xfrm>
            <a:off x="7330558" y="176233"/>
            <a:ext cx="51380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Insert 3 photos - polaroid</a:t>
            </a:r>
          </a:p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5A877-EF79-4040-8BBE-DECE1AC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558" y="1252022"/>
            <a:ext cx="4877598" cy="398213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CTE EDUCATION, CHILD DEVELOPMENT &amp; FAMILY SERVICES SECTOR</a:t>
            </a:r>
            <a:br>
              <a:rPr lang="en-US" sz="5400" dirty="0">
                <a:latin typeface="Seaford" panose="00000500000000000000" pitchFamily="2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EDUCATION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A805F9-D795-4E60-AAF7-CE2BCE42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170">
            <a:off x="4239346" y="373886"/>
            <a:ext cx="2588518" cy="28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D361DD-8B03-4468-94A8-18CF2D58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59" y="88113"/>
            <a:ext cx="3774772" cy="382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90CF7FC-E34E-46F4-90DE-BB6B0E6E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478">
            <a:off x="3461205" y="3148141"/>
            <a:ext cx="3630263" cy="40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53B82-E462-44A6-8BC1-BF0853E56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1084">
            <a:off x="3946553" y="3395829"/>
            <a:ext cx="2651990" cy="3158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338A90-4338-FA13-65D6-8A7D40139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6738">
            <a:off x="4549498" y="613947"/>
            <a:ext cx="2097806" cy="1987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1AAB24-2B96-D3E2-6154-E798E4C87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84" y="521251"/>
            <a:ext cx="3024368" cy="28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1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"/>
    </mc:Choice>
    <mc:Fallback>
      <p:transition spd="slow" advTm="326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E4E86CB-FEEF-4B0D-AEDA-CF163F83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234" y="92236"/>
            <a:ext cx="5306714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DAF08A-9CE9-4476-A558-8834F269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09" y="-1794164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808" y="101986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8" y="2589784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358" y="-2033318"/>
            <a:ext cx="5396124" cy="69832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0" y="0"/>
            <a:ext cx="121920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 panose="00000500000000000000" pitchFamily="2" charset="0"/>
              </a:rPr>
              <a:t>New Pathway: EDUCATION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84F6B3B-49B8-4E74-8482-442032966A6D}"/>
              </a:ext>
            </a:extLst>
          </p:cNvPr>
          <p:cNvSpPr/>
          <p:nvPr/>
        </p:nvSpPr>
        <p:spPr>
          <a:xfrm rot="19863339">
            <a:off x="3280429" y="4754492"/>
            <a:ext cx="13246934" cy="5365098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A77E0-A008-52F7-8F95-4EBE5AC1F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1" y="1251127"/>
            <a:ext cx="11424208" cy="1926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59265-8F1C-8BC1-8980-3F58D9E1BEB7}"/>
              </a:ext>
            </a:extLst>
          </p:cNvPr>
          <p:cNvSpPr txBox="1"/>
          <p:nvPr/>
        </p:nvSpPr>
        <p:spPr>
          <a:xfrm>
            <a:off x="718908" y="3734076"/>
            <a:ext cx="45837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Course 1: Foundations in Education</a:t>
            </a:r>
          </a:p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Teacher: Nicole Cheslar</a:t>
            </a:r>
          </a:p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School year 2023-2024</a:t>
            </a:r>
          </a:p>
          <a:p>
            <a:pPr algn="l"/>
            <a:endParaRPr lang="en-US" sz="2000" b="1" i="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*Concentrator and Capstone classes will be added in the future!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1162E-038E-E852-311D-0F49D7FA6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622" y="3580844"/>
            <a:ext cx="5809330" cy="30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7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"/>
    </mc:Choice>
    <mc:Fallback>
      <p:transition spd="slow" advTm="295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BFAE-6E2F-4EBB-8D21-1D2686C6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61" y="-305690"/>
            <a:ext cx="7658878" cy="1751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aford" panose="00000500000000000000" pitchFamily="2" charset="0"/>
              </a:rPr>
              <a:t>CONTACT INFORMATION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6D0F7-64BC-4975-925B-BA38F9B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92" y="1777411"/>
            <a:ext cx="4728977" cy="4893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03183-3561-4465-8838-4F6E3DE3C394}"/>
              </a:ext>
            </a:extLst>
          </p:cNvPr>
          <p:cNvSpPr/>
          <p:nvPr/>
        </p:nvSpPr>
        <p:spPr>
          <a:xfrm>
            <a:off x="-87549" y="-133748"/>
            <a:ext cx="12597319" cy="17511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0BB227-381F-4195-9BE5-377541E5A1D1}"/>
              </a:ext>
            </a:extLst>
          </p:cNvPr>
          <p:cNvCxnSpPr>
            <a:cxnSpLocks/>
          </p:cNvCxnSpPr>
          <p:nvPr/>
        </p:nvCxnSpPr>
        <p:spPr>
          <a:xfrm flipV="1">
            <a:off x="391797" y="1110334"/>
            <a:ext cx="11638625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B378-90C9-4F04-AE58-FF0AB0318A10}"/>
              </a:ext>
            </a:extLst>
          </p:cNvPr>
          <p:cNvSpPr txBox="1"/>
          <p:nvPr/>
        </p:nvSpPr>
        <p:spPr>
          <a:xfrm rot="20946113">
            <a:off x="855338" y="3191010"/>
            <a:ext cx="357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Nicole Cheslar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FF31-E2CD-4120-AEF7-17E7C14861B2}"/>
              </a:ext>
            </a:extLst>
          </p:cNvPr>
          <p:cNvSpPr txBox="1"/>
          <p:nvPr/>
        </p:nvSpPr>
        <p:spPr>
          <a:xfrm rot="20911621">
            <a:off x="1367680" y="5134827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  <a:hlinkClick r:id="rId3"/>
              </a:rPr>
              <a:t>ncheslar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@murrieta.k12.ca.us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BBD62-250F-4215-8F9D-E58EE1BCF412}"/>
              </a:ext>
            </a:extLst>
          </p:cNvPr>
          <p:cNvSpPr txBox="1"/>
          <p:nvPr/>
        </p:nvSpPr>
        <p:spPr>
          <a:xfrm rot="20911621">
            <a:off x="1263152" y="4663565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(951) 894-5750 e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xt.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6725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04192-E518-43D1-B876-48DB8870D4E2}"/>
              </a:ext>
            </a:extLst>
          </p:cNvPr>
          <p:cNvSpPr txBox="1"/>
          <p:nvPr/>
        </p:nvSpPr>
        <p:spPr>
          <a:xfrm rot="20950090">
            <a:off x="986458" y="3740616"/>
            <a:ext cx="3577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CTE Education Teacher/Advisor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1447-AF83-45DB-90DD-FF26D9A57903}"/>
              </a:ext>
            </a:extLst>
          </p:cNvPr>
          <p:cNvSpPr txBox="1"/>
          <p:nvPr/>
        </p:nvSpPr>
        <p:spPr>
          <a:xfrm>
            <a:off x="983627" y="355107"/>
            <a:ext cx="953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ADVISOR(S) CONTACT INFORMATION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B584E-F697-4480-86E7-96B099A415AC}"/>
              </a:ext>
            </a:extLst>
          </p:cNvPr>
          <p:cNvSpPr txBox="1"/>
          <p:nvPr/>
        </p:nvSpPr>
        <p:spPr>
          <a:xfrm rot="20962469">
            <a:off x="1133784" y="4190114"/>
            <a:ext cx="360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www.vmhs.net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8AACE1-8885-4E13-9F5A-840540DC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865" y="432067"/>
            <a:ext cx="530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9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"/>
    </mc:Choice>
    <mc:Fallback>
      <p:transition spd="slow" advTm="272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E4E86CB-FEEF-4B0D-AEDA-CF163F83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402" y="101986"/>
            <a:ext cx="5306714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DAF08A-9CE9-4476-A558-8834F269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09" y="-1794164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808" y="101986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8" y="2589784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358" y="-2033318"/>
            <a:ext cx="5396124" cy="69832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0" y="0"/>
            <a:ext cx="121920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Career Readiness &gt;&gt; Pathway Choice</a:t>
            </a:r>
            <a:endParaRPr lang="en-US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aford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84F6B3B-49B8-4E74-8482-442032966A6D}"/>
              </a:ext>
            </a:extLst>
          </p:cNvPr>
          <p:cNvSpPr/>
          <p:nvPr/>
        </p:nvSpPr>
        <p:spPr>
          <a:xfrm rot="19863339">
            <a:off x="3280429" y="4754492"/>
            <a:ext cx="13246934" cy="5365098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A0EAB-E488-6787-B5C4-8775401B6EA6}"/>
              </a:ext>
            </a:extLst>
          </p:cNvPr>
          <p:cNvSpPr txBox="1"/>
          <p:nvPr/>
        </p:nvSpPr>
        <p:spPr>
          <a:xfrm>
            <a:off x="433971" y="1524225"/>
            <a:ext cx="8727540" cy="3448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your future by exploring careers and acquire job specific skills through: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✔ Technical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 Hands-on learning and participation 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 Work-based learning activities while obtaining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 Advanced technical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 You can receive college credit while in high school</a:t>
            </a:r>
          </a:p>
        </p:txBody>
      </p:sp>
    </p:spTree>
    <p:extLst>
      <p:ext uri="{BB962C8B-B14F-4D97-AF65-F5344CB8AC3E}">
        <p14:creationId xmlns:p14="http://schemas.microsoft.com/office/powerpoint/2010/main" val="58132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"/>
    </mc:Choice>
    <mc:Fallback>
      <p:transition spd="slow" advTm="336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E4E86CB-FEEF-4B0D-AEDA-CF163F83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402" y="101986"/>
            <a:ext cx="5306714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DAF08A-9CE9-4476-A558-8834F269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09" y="-1794164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808" y="101986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8" y="2589784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358" y="-2033318"/>
            <a:ext cx="5396124" cy="69832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0" y="0"/>
            <a:ext cx="121920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Career Readiness &gt;&gt; Pathway Choice</a:t>
            </a:r>
            <a:endParaRPr lang="en-US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aford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84F6B3B-49B8-4E74-8482-442032966A6D}"/>
              </a:ext>
            </a:extLst>
          </p:cNvPr>
          <p:cNvSpPr/>
          <p:nvPr/>
        </p:nvSpPr>
        <p:spPr>
          <a:xfrm rot="19863339">
            <a:off x="3280429" y="4754492"/>
            <a:ext cx="13246934" cy="5365098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A0EAB-E488-6787-B5C4-8775401B6EA6}"/>
              </a:ext>
            </a:extLst>
          </p:cNvPr>
          <p:cNvSpPr txBox="1"/>
          <p:nvPr/>
        </p:nvSpPr>
        <p:spPr>
          <a:xfrm>
            <a:off x="388705" y="1398302"/>
            <a:ext cx="8727540" cy="4223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PROGRAMS OF STUDY WILL OFFER A COMPLETE 2-3 COURSE SEQUENCE PROVIDING AN: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Introductory Course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Concentrator Course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Capstone Course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See your course catalog for specific program descriptions and prerequisites or see your counselor or CTE Teacher/Staff for additional information.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1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0"/>
    </mc:Choice>
    <mc:Fallback>
      <p:transition spd="slow" advTm="371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A1046-D217-4C0B-AC26-33736E5C3553}"/>
              </a:ext>
            </a:extLst>
          </p:cNvPr>
          <p:cNvSpPr/>
          <p:nvPr/>
        </p:nvSpPr>
        <p:spPr>
          <a:xfrm rot="19344805">
            <a:off x="5453481" y="3552767"/>
            <a:ext cx="9228362" cy="4732262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716A922-24DE-4751-82EC-2D77703856A2}"/>
              </a:ext>
            </a:extLst>
          </p:cNvPr>
          <p:cNvSpPr/>
          <p:nvPr/>
        </p:nvSpPr>
        <p:spPr>
          <a:xfrm>
            <a:off x="5541819" y="1229435"/>
            <a:ext cx="4548331" cy="4091865"/>
          </a:xfrm>
          <a:prstGeom prst="flowChartConnector">
            <a:avLst/>
          </a:prstGeom>
          <a:solidFill>
            <a:srgbClr val="CBB677"/>
          </a:solidFill>
          <a:ln>
            <a:solidFill>
              <a:srgbClr val="CBB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E28D5F-0C67-42B8-84FD-B0247515CC61}"/>
              </a:ext>
            </a:extLst>
          </p:cNvPr>
          <p:cNvCxnSpPr/>
          <p:nvPr/>
        </p:nvCxnSpPr>
        <p:spPr>
          <a:xfrm>
            <a:off x="0" y="710119"/>
            <a:ext cx="12192000" cy="0"/>
          </a:xfrm>
          <a:prstGeom prst="line">
            <a:avLst/>
          </a:prstGeom>
          <a:ln w="28575">
            <a:solidFill>
              <a:srgbClr val="0520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6D204D5-DF42-4A6B-B3C4-D72238B3827F}"/>
              </a:ext>
            </a:extLst>
          </p:cNvPr>
          <p:cNvSpPr txBox="1"/>
          <p:nvPr/>
        </p:nvSpPr>
        <p:spPr>
          <a:xfrm>
            <a:off x="685906" y="1734678"/>
            <a:ext cx="4501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Seaford" panose="00000500000000000000" pitchFamily="2" charset="0"/>
              </a:rPr>
              <a:t>GO BRONCOS!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97F4E-197E-4364-9C78-362566D41960}"/>
              </a:ext>
            </a:extLst>
          </p:cNvPr>
          <p:cNvSpPr txBox="1"/>
          <p:nvPr/>
        </p:nvSpPr>
        <p:spPr>
          <a:xfrm>
            <a:off x="5712691" y="6147881"/>
            <a:ext cx="792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Seaford" panose="00000500000000000000" pitchFamily="2" charset="0"/>
              </a:rPr>
              <a:t>C</a:t>
            </a:r>
            <a:r>
              <a:rPr lang="en-US" i="1">
                <a:solidFill>
                  <a:schemeClr val="bg1"/>
                </a:solidFill>
                <a:latin typeface="Seaford" panose="00000500000000000000" pitchFamily="2" charset="0"/>
              </a:rPr>
              <a:t>haracter</a:t>
            </a:r>
            <a:r>
              <a:rPr lang="en-US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sz="3200" b="1">
                <a:solidFill>
                  <a:schemeClr val="bg1"/>
                </a:solidFill>
                <a:latin typeface="Seaford" panose="00000500000000000000" pitchFamily="2" charset="0"/>
              </a:rPr>
              <a:t>L</a:t>
            </a:r>
            <a:r>
              <a:rPr lang="en-US" i="1">
                <a:solidFill>
                  <a:schemeClr val="bg1"/>
                </a:solidFill>
                <a:latin typeface="Seaford" panose="00000500000000000000" pitchFamily="2" charset="0"/>
              </a:rPr>
              <a:t>eadership</a:t>
            </a:r>
            <a:r>
              <a:rPr lang="en-US" sz="1600" i="1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i="1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Seaford" panose="00000500000000000000" pitchFamily="2" charset="0"/>
              </a:rPr>
              <a:t>A</a:t>
            </a:r>
            <a:r>
              <a:rPr lang="en-US" i="1">
                <a:solidFill>
                  <a:schemeClr val="bg1"/>
                </a:solidFill>
                <a:latin typeface="Seaford" panose="00000500000000000000" pitchFamily="2" charset="0"/>
              </a:rPr>
              <a:t>ttitude  </a:t>
            </a:r>
            <a:r>
              <a:rPr lang="en-US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sz="3200" b="1">
                <a:solidFill>
                  <a:schemeClr val="bg1"/>
                </a:solidFill>
                <a:latin typeface="Seaford" panose="00000500000000000000" pitchFamily="2" charset="0"/>
              </a:rPr>
              <a:t>S</a:t>
            </a:r>
            <a:r>
              <a:rPr lang="en-US" i="1">
                <a:solidFill>
                  <a:schemeClr val="bg1"/>
                </a:solidFill>
                <a:latin typeface="Seaford" panose="00000500000000000000" pitchFamily="2" charset="0"/>
              </a:rPr>
              <a:t>cholarship</a:t>
            </a:r>
            <a:r>
              <a:rPr lang="en-US" sz="1600" i="1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  <a:r>
              <a:rPr lang="en-US">
                <a:solidFill>
                  <a:schemeClr val="bg1"/>
                </a:solidFill>
                <a:latin typeface="Seaford" panose="00000500000000000000" pitchFamily="2" charset="0"/>
              </a:rPr>
              <a:t>  </a:t>
            </a:r>
            <a:r>
              <a:rPr lang="en-US" sz="3200" b="1">
                <a:solidFill>
                  <a:schemeClr val="bg1"/>
                </a:solidFill>
                <a:latin typeface="Seaford" panose="00000500000000000000" pitchFamily="2" charset="0"/>
              </a:rPr>
              <a:t>S</a:t>
            </a:r>
            <a:r>
              <a:rPr lang="en-US" i="1">
                <a:solidFill>
                  <a:schemeClr val="bg1"/>
                </a:solidFill>
                <a:latin typeface="Seaford" panose="00000500000000000000" pitchFamily="2" charset="0"/>
              </a:rPr>
              <a:t>ervice</a:t>
            </a:r>
            <a:r>
              <a:rPr lang="en-US">
                <a:solidFill>
                  <a:schemeClr val="bg1"/>
                </a:solidFill>
                <a:latin typeface="Seaford" panose="00000500000000000000" pitchFamily="2" charset="0"/>
              </a:rPr>
              <a:t> </a:t>
            </a:r>
          </a:p>
        </p:txBody>
      </p:sp>
      <p:pic>
        <p:nvPicPr>
          <p:cNvPr id="3" name="Picture 2" descr="A picture containing outdoor, sky, mammal, horse&#10;&#10;Description automatically generated">
            <a:extLst>
              <a:ext uri="{FF2B5EF4-FFF2-40B4-BE49-F238E27FC236}">
                <a16:creationId xmlns:a16="http://schemas.microsoft.com/office/drawing/2014/main" id="{53274141-8235-42BB-B924-826453525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43" y="1305823"/>
            <a:ext cx="4473882" cy="3939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428D1-4DD4-A68F-0CF9-C294C6ED974A}"/>
              </a:ext>
            </a:extLst>
          </p:cNvPr>
          <p:cNvSpPr txBox="1"/>
          <p:nvPr/>
        </p:nvSpPr>
        <p:spPr>
          <a:xfrm>
            <a:off x="664904" y="3561912"/>
            <a:ext cx="352744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Presented by: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Mrs. Guia M. Blaske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CTE-Engineering Teacher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CTE-ICT Department Chairman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VISTA MURRIETA HIGH SCHOOL</a:t>
            </a: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January 30, 2024</a:t>
            </a:r>
          </a:p>
        </p:txBody>
      </p:sp>
    </p:spTree>
    <p:extLst>
      <p:ext uri="{BB962C8B-B14F-4D97-AF65-F5344CB8AC3E}">
        <p14:creationId xmlns:p14="http://schemas.microsoft.com/office/powerpoint/2010/main" val="314290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68103-009E-ADFA-B41C-DFA07BA8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34481"/>
            <a:ext cx="11277600" cy="56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9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2"/>
    </mc:Choice>
    <mc:Fallback>
      <p:transition spd="slow" advTm="39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99716996-ED0B-4094-BFF3-96537818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375">
            <a:off x="447186" y="376567"/>
            <a:ext cx="4294711" cy="420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E6B0F2-74F2-49AD-A6B3-CD2710F4C8F7}"/>
              </a:ext>
            </a:extLst>
          </p:cNvPr>
          <p:cNvSpPr/>
          <p:nvPr/>
        </p:nvSpPr>
        <p:spPr>
          <a:xfrm rot="20768158">
            <a:off x="298885" y="761225"/>
            <a:ext cx="4433688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aford" panose="00000500000000000000" pitchFamily="2" charset="0"/>
              </a:rPr>
              <a:t>VMHS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aford" panose="00000500000000000000" pitchFamily="2" charset="0"/>
              </a:rPr>
              <a:t>Pathways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aford"/>
              </a:rPr>
              <a:t>CAREER TECHNICAL EDUCATION (CTE)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aford"/>
            </a:endParaRPr>
          </a:p>
          <a:p>
            <a:pPr algn="ctr"/>
            <a:r>
              <a:rPr lang="nl-NL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VMHS-CTE website   </a:t>
            </a:r>
            <a:r>
              <a:rPr lang="nl-NL" sz="1600" b="0" i="0" dirty="0">
                <a:effectLst/>
                <a:latin typeface="Arial" panose="020B0604020202020204" pitchFamily="34" charset="0"/>
                <a:hlinkClick r:id="rId3"/>
              </a:rPr>
              <a:t>https://www.murrieta.k12.ca.us/Domain/1838</a:t>
            </a:r>
            <a:endParaRPr lang="en-US" sz="1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aford" panose="000005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44AE-FEB3-A109-7591-3172BE7F2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94" y="0"/>
            <a:ext cx="7407512" cy="71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4"/>
    </mc:Choice>
    <mc:Fallback>
      <p:transition spd="slow" advTm="761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B0708-C572-6973-37E1-FF590CE3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92" y="-270588"/>
            <a:ext cx="7604449" cy="71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7"/>
    </mc:Choice>
    <mc:Fallback>
      <p:transition spd="slow" advTm="448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68260-9000-18AD-6016-61793F7D5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580" y="-856"/>
            <a:ext cx="660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6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"/>
    </mc:Choice>
    <mc:Fallback>
      <p:transition spd="slow" advTm="26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2B2AC-D1C0-483B-99CF-330C04B5EDCB}"/>
              </a:ext>
            </a:extLst>
          </p:cNvPr>
          <p:cNvSpPr/>
          <p:nvPr/>
        </p:nvSpPr>
        <p:spPr>
          <a:xfrm>
            <a:off x="7318676" y="0"/>
            <a:ext cx="51380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Insert 3 photos - polaroid</a:t>
            </a:r>
          </a:p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5A877-EF79-4040-8BBE-DECE1AC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420" y="1761714"/>
            <a:ext cx="4668313" cy="398213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CTE ARTS MEDIA &amp; ENTERTAINMENT SECTOR</a:t>
            </a:r>
            <a:br>
              <a:rPr lang="en-US" sz="5400" dirty="0">
                <a:latin typeface="Seaford" panose="00000500000000000000" pitchFamily="2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AUDIO TECHNOLOGY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PHOTOGRAPHY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DIGITAL FILM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A805F9-D795-4E60-AAF7-CE2BCE42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170">
            <a:off x="4361860" y="444489"/>
            <a:ext cx="3388860" cy="374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D361DD-8B03-4468-94A8-18CF2D58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146">
            <a:off x="569727" y="451195"/>
            <a:ext cx="3836356" cy="42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standing in front of a sunset&#10;&#10;Description automatically generated with medium confidence">
            <a:extLst>
              <a:ext uri="{FF2B5EF4-FFF2-40B4-BE49-F238E27FC236}">
                <a16:creationId xmlns:a16="http://schemas.microsoft.com/office/drawing/2014/main" id="{2BBC3F7E-96C3-44C5-BC03-DFBB8F2FB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787">
            <a:off x="694621" y="637115"/>
            <a:ext cx="3398793" cy="3405459"/>
          </a:xfrm>
          <a:prstGeom prst="rect">
            <a:avLst/>
          </a:prstGeom>
        </p:spPr>
      </p:pic>
      <p:pic>
        <p:nvPicPr>
          <p:cNvPr id="6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BFF04BCD-AEEE-499D-AF95-6EAF4AEF9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69" t="2208" r="15390" b="-426"/>
          <a:stretch/>
        </p:blipFill>
        <p:spPr>
          <a:xfrm rot="20520000">
            <a:off x="698829" y="630663"/>
            <a:ext cx="3488557" cy="3456331"/>
          </a:xfrm>
          <a:prstGeom prst="rect">
            <a:avLst/>
          </a:prstGeom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90CF7FC-E34E-46F4-90DE-BB6B0E6E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478">
            <a:off x="2568321" y="3464076"/>
            <a:ext cx="3741413" cy="41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94325E-FA39-B2A9-A93B-A33EC44B9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794" y="282020"/>
            <a:ext cx="3724979" cy="3773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B2486-BEC3-5A59-6CA7-065FEAE73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6479">
            <a:off x="3007293" y="3783848"/>
            <a:ext cx="2865368" cy="2901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0948E-0322-D834-04C9-542870A51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2442">
            <a:off x="141860" y="3170403"/>
            <a:ext cx="1954497" cy="1968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73BB1A-A837-876C-28BC-CFCAB8DE7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09" y="4646571"/>
            <a:ext cx="2139350" cy="21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"/>
    </mc:Choice>
    <mc:Fallback>
      <p:transition spd="slow" advTm="31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0ABB62F-6AF5-4374-B12D-8E2E02F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15" y="2502328"/>
            <a:ext cx="530671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19" y="-806092"/>
            <a:ext cx="5306714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92209E-5C21-48F6-8873-094309D5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049" y="-2340638"/>
            <a:ext cx="5306714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BE6C34-A3E7-4DC4-B1CA-5DF32281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032" y="-1963032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9" y="2502328"/>
            <a:ext cx="530671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30127-DD06-43CE-84EC-8F6C0B0B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04" y="-1199754"/>
            <a:ext cx="530671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6D42-9D88-418C-BBE6-E8570175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583" y="-125949"/>
            <a:ext cx="5306714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A028AF-82A8-4D57-8943-2F7C9EE3A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93809" y="-1963032"/>
            <a:ext cx="5396124" cy="6983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F2C83-0361-48C1-B318-9C6E92BB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06" y="883475"/>
            <a:ext cx="5306714" cy="68580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F10F9E2C-3FA7-439C-A7A7-E09F0ACD8173}"/>
              </a:ext>
            </a:extLst>
          </p:cNvPr>
          <p:cNvSpPr/>
          <p:nvPr/>
        </p:nvSpPr>
        <p:spPr>
          <a:xfrm rot="-1140000">
            <a:off x="345635" y="3794124"/>
            <a:ext cx="1845482" cy="1966432"/>
          </a:xfrm>
          <a:prstGeom prst="star5">
            <a:avLst/>
          </a:prstGeom>
          <a:solidFill>
            <a:srgbClr val="CBB677"/>
          </a:solidFill>
          <a:ln>
            <a:solidFill>
              <a:srgbClr val="20386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-76200" y="0"/>
            <a:ext cx="123444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/>
              </a:rPr>
              <a:t>VMHS AUDIO TECHNOLOGY</a:t>
            </a:r>
            <a:endParaRPr lang="en-US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aford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B010C7-4393-4939-AAA4-35E8AE9DE3F7}"/>
              </a:ext>
            </a:extLst>
          </p:cNvPr>
          <p:cNvSpPr txBox="1"/>
          <p:nvPr/>
        </p:nvSpPr>
        <p:spPr>
          <a:xfrm>
            <a:off x="1661753" y="3385538"/>
            <a:ext cx="31511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4B9CFF-964F-4711-8AEE-222BB427D602}"/>
              </a:ext>
            </a:extLst>
          </p:cNvPr>
          <p:cNvSpPr txBox="1"/>
          <p:nvPr/>
        </p:nvSpPr>
        <p:spPr>
          <a:xfrm>
            <a:off x="6604477" y="4083746"/>
            <a:ext cx="270975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Two (2) “TA Periods”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[one (1) in Year 3 and one (1) in Year 4] are not required for pathway completion, nor are they required to be taken with the Digital Film Production Instructor (although both are highly encouraged).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A5684C-6B3F-48BF-9D0D-AC7419FC985C}"/>
              </a:ext>
            </a:extLst>
          </p:cNvPr>
          <p:cNvSpPr txBox="1"/>
          <p:nvPr/>
        </p:nvSpPr>
        <p:spPr>
          <a:xfrm>
            <a:off x="9310890" y="4083702"/>
            <a:ext cx="276231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Each course offered is articulated for college credit at Riverside Community College. This allows a student to receive up to seven (7) units of transferrable college credit.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F06D9-36E3-6215-1751-2D6D53155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978" y="1382146"/>
            <a:ext cx="4954000" cy="5499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13456-736D-732E-4C7F-0763897D1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46" y="1293050"/>
            <a:ext cx="6490177" cy="1951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848C4B-C6D4-473A-6065-AB32BC61C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2803" y="3164540"/>
            <a:ext cx="4622302" cy="36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"/>
    </mc:Choice>
    <mc:Fallback>
      <p:transition spd="slow" advTm="28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4E899-274C-463D-BE93-E354B661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19" y="-806092"/>
            <a:ext cx="5306714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BE6C34-A3E7-4DC4-B1CA-5DF32281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59" y="-2208880"/>
            <a:ext cx="530671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6BD75-A79A-48AE-9791-F2E01FEC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9" y="2502328"/>
            <a:ext cx="530671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ABB62F-6AF5-4374-B12D-8E2E02F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15" y="2502328"/>
            <a:ext cx="530671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30127-DD06-43CE-84EC-8F6C0B0B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853" y="578714"/>
            <a:ext cx="530671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582281-E7C1-49C4-84B6-75C1325CB88D}"/>
              </a:ext>
            </a:extLst>
          </p:cNvPr>
          <p:cNvSpPr/>
          <p:nvPr/>
        </p:nvSpPr>
        <p:spPr>
          <a:xfrm>
            <a:off x="-76200" y="0"/>
            <a:ext cx="12344400" cy="119403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55F6016-1568-460D-AB24-5D43E9D3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9" y="-176422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aford" panose="00000500000000000000" pitchFamily="2" charset="0"/>
              </a:rPr>
              <a:t>PHOTOGRAPHY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67CB7-E7E7-4165-972D-3D36DB3CE9CA}"/>
              </a:ext>
            </a:extLst>
          </p:cNvPr>
          <p:cNvCxnSpPr/>
          <p:nvPr/>
        </p:nvCxnSpPr>
        <p:spPr>
          <a:xfrm>
            <a:off x="528088" y="850596"/>
            <a:ext cx="10901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id="{CEB66350-1E1C-47F6-95B5-2EB46065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008" y="1524084"/>
            <a:ext cx="2743200" cy="2757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0A08FB-3A37-406B-BC03-FD49C7EFC092}"/>
              </a:ext>
            </a:extLst>
          </p:cNvPr>
          <p:cNvSpPr txBox="1"/>
          <p:nvPr/>
        </p:nvSpPr>
        <p:spPr>
          <a:xfrm rot="21131026">
            <a:off x="3948565" y="1237196"/>
            <a:ext cx="2261892" cy="27084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/>
              <a:t>YEAR 2</a:t>
            </a:r>
            <a:endParaRPr lang="en-US"/>
          </a:p>
          <a:p>
            <a:pPr algn="ctr"/>
            <a:r>
              <a:rPr lang="en-US" sz="1000" b="1"/>
              <a:t>Photography 2</a:t>
            </a:r>
            <a:endParaRPr lang="en-US" sz="1000" b="1">
              <a:cs typeface="Calibri"/>
            </a:endParaRPr>
          </a:p>
          <a:p>
            <a:pPr algn="l"/>
            <a:endParaRPr lang="en-US" sz="1000"/>
          </a:p>
          <a:p>
            <a:r>
              <a:rPr lang="en-US" sz="1000"/>
              <a:t>The concentrator course allows students to build on their previous skills and is articulated with MSJC. This course covers: </a:t>
            </a:r>
            <a:endParaRPr lang="en-US" sz="1000">
              <a:cs typeface="Calibri"/>
            </a:endParaRPr>
          </a:p>
          <a:p>
            <a:pPr marL="171450" indent="-171450">
              <a:buFont typeface="Wingdings"/>
              <a:buChar char="§"/>
            </a:pPr>
            <a:r>
              <a:rPr lang="en-US" sz="1000"/>
              <a:t>Studio Lighting</a:t>
            </a:r>
            <a:endParaRPr lang="en-US" sz="1000">
              <a:cs typeface="Calibri"/>
            </a:endParaRPr>
          </a:p>
          <a:p>
            <a:pPr marL="171450" indent="-171450">
              <a:buFont typeface="Wingdings"/>
              <a:buChar char="§"/>
            </a:pPr>
            <a:r>
              <a:rPr lang="en-US" sz="1000">
                <a:ea typeface="+mn-lt"/>
                <a:cs typeface="+mn-lt"/>
              </a:rPr>
              <a:t>DSLR cameras/Exposure Triangle</a:t>
            </a:r>
            <a:endParaRPr lang="en-US" sz="1000">
              <a:cs typeface="Calibri"/>
            </a:endParaRPr>
          </a:p>
          <a:p>
            <a:pPr marL="171450" indent="-171450">
              <a:buFont typeface="Wingdings"/>
              <a:buChar char="§"/>
            </a:pPr>
            <a:r>
              <a:rPr lang="en-US" sz="1000">
                <a:cs typeface="Calibri"/>
              </a:rPr>
              <a:t>Lightroom &amp; Bridge</a:t>
            </a:r>
            <a:endParaRPr lang="en-US" sz="1000"/>
          </a:p>
          <a:p>
            <a:pPr marL="171450" indent="-171450">
              <a:buFont typeface="Wingdings"/>
              <a:buChar char="§"/>
            </a:pPr>
            <a:r>
              <a:rPr lang="en-US" sz="1000">
                <a:cs typeface="Calibri"/>
              </a:rPr>
              <a:t>Beginning business, branding, and marketing skills</a:t>
            </a:r>
            <a:endParaRPr lang="en-US" sz="1000"/>
          </a:p>
          <a:p>
            <a:pPr marL="171450" indent="-171450">
              <a:buFont typeface="Wingdings"/>
              <a:buChar char="§"/>
            </a:pPr>
            <a:r>
              <a:rPr lang="en-US" sz="1000">
                <a:cs typeface="Calibri" panose="020F0502020204030204"/>
              </a:rPr>
              <a:t>Online Portfolios </a:t>
            </a:r>
          </a:p>
          <a:p>
            <a:pPr marL="171450" indent="-171450">
              <a:buFont typeface="Wingdings"/>
              <a:buChar char="§"/>
            </a:pPr>
            <a:r>
              <a:rPr lang="en-US" sz="1000">
                <a:cs typeface="Calibri" panose="020F0502020204030204"/>
              </a:rPr>
              <a:t>Competition submission</a:t>
            </a:r>
          </a:p>
          <a:p>
            <a:pPr marL="171450" indent="-171450">
              <a:buFont typeface="Wingdings"/>
              <a:buChar char="§"/>
            </a:pPr>
            <a:endParaRPr lang="en-US" sz="1000"/>
          </a:p>
          <a:p>
            <a:pPr algn="l"/>
            <a:r>
              <a:rPr lang="en-US" sz="1000"/>
              <a:t>Course #7805</a:t>
            </a:r>
            <a:endParaRPr lang="en-US" sz="1000">
              <a:cs typeface="Calibri"/>
            </a:endParaRPr>
          </a:p>
          <a:p>
            <a:pPr algn="l"/>
            <a:endParaRPr lang="en-US" sz="1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17B07-8E65-4929-A970-9AB94E6E9B33}"/>
              </a:ext>
            </a:extLst>
          </p:cNvPr>
          <p:cNvSpPr txBox="1"/>
          <p:nvPr/>
        </p:nvSpPr>
        <p:spPr>
          <a:xfrm rot="480000">
            <a:off x="1735171" y="1171556"/>
            <a:ext cx="2088172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/>
              <a:t>YEAR 1</a:t>
            </a:r>
            <a:endParaRPr lang="en-US" dirty="0"/>
          </a:p>
          <a:p>
            <a:pPr algn="ctr"/>
            <a:r>
              <a:rPr lang="en-US" sz="1000" b="1" dirty="0"/>
              <a:t>Photography 1</a:t>
            </a:r>
            <a:endParaRPr lang="en-US" sz="1000" b="1" dirty="0">
              <a:cs typeface="Calibri"/>
            </a:endParaRPr>
          </a:p>
          <a:p>
            <a:pPr algn="l"/>
            <a:endParaRPr lang="en-US" sz="1000" dirty="0"/>
          </a:p>
          <a:p>
            <a:r>
              <a:rPr lang="en-US" sz="1000" dirty="0"/>
              <a:t>An introductory course is the 1st class in the pathway and meets the UC/CSU "F" Requirement. This course covers:</a:t>
            </a:r>
            <a:endParaRPr lang="en-US" sz="1000" dirty="0">
              <a:cs typeface="Calibri"/>
            </a:endParaRPr>
          </a:p>
          <a:p>
            <a:endParaRPr lang="en-US" sz="1000" dirty="0"/>
          </a:p>
          <a:p>
            <a:pPr marL="171450" indent="-171450">
              <a:buFont typeface="Wingdings"/>
              <a:buChar char="§"/>
            </a:pPr>
            <a:r>
              <a:rPr lang="en-US" sz="1000" dirty="0"/>
              <a:t>Visual Composition &amp; Storytelling</a:t>
            </a:r>
            <a:endParaRPr lang="en-US" sz="1000" dirty="0">
              <a:cs typeface="Calibri" panose="020F0502020204030204"/>
            </a:endParaRPr>
          </a:p>
          <a:p>
            <a:pPr marL="171450" indent="-171450">
              <a:buFont typeface="Wingdings"/>
              <a:buChar char="§"/>
            </a:pPr>
            <a:r>
              <a:rPr lang="en-US" sz="1000" dirty="0"/>
              <a:t>Art critique</a:t>
            </a:r>
            <a:endParaRPr lang="en-US" sz="1000" dirty="0">
              <a:cs typeface="Calibri"/>
            </a:endParaRPr>
          </a:p>
          <a:p>
            <a:pPr marL="171450" indent="-171450">
              <a:buFont typeface="Wingdings"/>
              <a:buChar char="§"/>
            </a:pPr>
            <a:r>
              <a:rPr lang="en-US" sz="1000" dirty="0"/>
              <a:t>Photoshop</a:t>
            </a:r>
            <a:endParaRPr lang="en-US" sz="1000" dirty="0">
              <a:cs typeface="Calibri"/>
            </a:endParaRPr>
          </a:p>
          <a:p>
            <a:pPr marL="171450" indent="-171450">
              <a:buFont typeface="Wingdings"/>
              <a:buChar char="§"/>
            </a:pPr>
            <a:r>
              <a:rPr lang="en-US" sz="1000" dirty="0">
                <a:cs typeface="Calibri"/>
              </a:rPr>
              <a:t>Elements of Art/Design</a:t>
            </a:r>
          </a:p>
          <a:p>
            <a:pPr marL="171450" indent="-171450">
              <a:buFont typeface="Wingdings"/>
              <a:buChar char="§"/>
            </a:pPr>
            <a:r>
              <a:rPr lang="en-US" sz="1000" dirty="0"/>
              <a:t>History</a:t>
            </a:r>
            <a:r>
              <a:rPr lang="en-US" sz="1000" dirty="0">
                <a:cs typeface="Calibri" panose="020F0502020204030204"/>
              </a:rPr>
              <a:t> &amp; Careers</a:t>
            </a:r>
            <a:endParaRPr lang="en-US" dirty="0"/>
          </a:p>
          <a:p>
            <a:endParaRPr lang="en-US" sz="1000" dirty="0"/>
          </a:p>
          <a:p>
            <a:pPr algn="l"/>
            <a:r>
              <a:rPr lang="en-US" sz="1000" dirty="0"/>
              <a:t>Course #7800</a:t>
            </a:r>
            <a:endParaRPr lang="en-US" sz="1000" dirty="0">
              <a:cs typeface="Calibri"/>
            </a:endParaRPr>
          </a:p>
          <a:p>
            <a:pPr algn="l"/>
            <a:endParaRPr lang="en-US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9B3E6-D447-4E8E-B167-E27CE39776DE}"/>
              </a:ext>
            </a:extLst>
          </p:cNvPr>
          <p:cNvSpPr txBox="1"/>
          <p:nvPr/>
        </p:nvSpPr>
        <p:spPr>
          <a:xfrm rot="600000">
            <a:off x="6174541" y="1347055"/>
            <a:ext cx="2514575" cy="27084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/>
              <a:t>YEAR 3</a:t>
            </a:r>
            <a:endParaRPr lang="en-US"/>
          </a:p>
          <a:p>
            <a:pPr algn="ctr"/>
            <a:r>
              <a:rPr lang="en-US" sz="1000" b="1"/>
              <a:t>Photography 3</a:t>
            </a:r>
            <a:endParaRPr lang="en-US" sz="1000" b="1">
              <a:cs typeface="Calibri"/>
            </a:endParaRPr>
          </a:p>
          <a:p>
            <a:pPr algn="l"/>
            <a:endParaRPr lang="en-US" sz="1000"/>
          </a:p>
          <a:p>
            <a:r>
              <a:rPr lang="en-US" sz="1000"/>
              <a:t>Capstone course where students work as Student Photographers for Bronco Events and Culture. This course includes:</a:t>
            </a:r>
            <a:endParaRPr lang="en-US" sz="1000">
              <a:cs typeface="Calibri" panose="020F0502020204030204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cs typeface="Calibri" panose="020F0502020204030204"/>
              </a:rPr>
              <a:t>Photographing, editing, and delivering images for clubs, special projects, and Bronco Events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/>
              <a:t>Advanced editing techniques</a:t>
            </a:r>
            <a:endParaRPr lang="en-US" sz="1000">
              <a:cs typeface="Calibri" panose="020F0502020204030204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cs typeface="Calibri" panose="020F0502020204030204"/>
              </a:rPr>
              <a:t>Advanced Studio Lighting</a:t>
            </a:r>
            <a:endParaRPr lang="en-US" sz="1000"/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cs typeface="Calibri"/>
              </a:rPr>
              <a:t>Access to all Advanced Level Equipment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cs typeface="Calibri"/>
              </a:rPr>
              <a:t>Ongoing Photo Essays &amp; Personal Projects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cs typeface="Calibri"/>
              </a:rPr>
              <a:t>Career and College Preparation</a:t>
            </a:r>
          </a:p>
          <a:p>
            <a:endParaRPr lang="en-US" sz="1000">
              <a:cs typeface="Calibri"/>
            </a:endParaRPr>
          </a:p>
          <a:p>
            <a:pPr algn="l"/>
            <a:r>
              <a:rPr lang="en-US" sz="1000"/>
              <a:t>Course #7808</a:t>
            </a:r>
            <a:endParaRPr lang="en-US" sz="1000">
              <a:cs typeface="Calibri"/>
            </a:endParaRPr>
          </a:p>
          <a:p>
            <a:pPr algn="l"/>
            <a:endParaRPr lang="en-US" sz="1000"/>
          </a:p>
        </p:txBody>
      </p:sp>
      <p:pic>
        <p:nvPicPr>
          <p:cNvPr id="13" name="Picture 13" descr="Shape&#10;&#10;Description automatically generated">
            <a:extLst>
              <a:ext uri="{FF2B5EF4-FFF2-40B4-BE49-F238E27FC236}">
                <a16:creationId xmlns:a16="http://schemas.microsoft.com/office/drawing/2014/main" id="{B7ABDFEF-76B3-460D-B6D5-A9EC9512A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6" y="3361387"/>
            <a:ext cx="1677585" cy="115943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8E65862C-CD67-4CCB-92BD-E864F147D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084" y="5063229"/>
            <a:ext cx="3288049" cy="161150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4AC4CEB-A6E8-4762-A3C6-B02EB107C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778" y="3695100"/>
            <a:ext cx="2743200" cy="1544546"/>
          </a:xfrm>
          <a:prstGeom prst="rect">
            <a:avLst/>
          </a:prstGeom>
        </p:spPr>
      </p:pic>
      <p:pic>
        <p:nvPicPr>
          <p:cNvPr id="28" name="Picture 28" descr="A picture containing ground, person, sport, outdoor&#10;&#10;Description automatically generated">
            <a:extLst>
              <a:ext uri="{FF2B5EF4-FFF2-40B4-BE49-F238E27FC236}">
                <a16:creationId xmlns:a16="http://schemas.microsoft.com/office/drawing/2014/main" id="{450A13E8-C7DD-43D8-98EB-9D33CE652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3799" y="4846004"/>
            <a:ext cx="1219200" cy="1828800"/>
          </a:xfrm>
          <a:prstGeom prst="rect">
            <a:avLst/>
          </a:prstGeom>
        </p:spPr>
      </p:pic>
      <p:pic>
        <p:nvPicPr>
          <p:cNvPr id="29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1400052C-787E-442D-815E-5A5151EC69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57" t="-49" r="-148" b="25624"/>
          <a:stretch/>
        </p:blipFill>
        <p:spPr>
          <a:xfrm rot="20580000">
            <a:off x="7828615" y="3572666"/>
            <a:ext cx="1440750" cy="16411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B82B245-2E40-419E-B324-1C6AD6628305}"/>
              </a:ext>
            </a:extLst>
          </p:cNvPr>
          <p:cNvSpPr txBox="1"/>
          <p:nvPr/>
        </p:nvSpPr>
        <p:spPr>
          <a:xfrm>
            <a:off x="3773331" y="5114886"/>
            <a:ext cx="220852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cs typeface="Calibri"/>
              </a:rPr>
              <a:t>Ms. Ricketts</a:t>
            </a:r>
          </a:p>
          <a:p>
            <a:r>
              <a:rPr lang="en-US" sz="1200" i="1"/>
              <a:t>Photography/CTE Teacher</a:t>
            </a:r>
            <a:endParaRPr lang="en-US" sz="1200">
              <a:cs typeface="Calibri"/>
            </a:endParaRPr>
          </a:p>
          <a:p>
            <a:r>
              <a:rPr lang="en-US" sz="1200" i="1">
                <a:cs typeface="Calibri"/>
              </a:rPr>
              <a:t>Photographer/Business Owner</a:t>
            </a:r>
          </a:p>
          <a:p>
            <a:endParaRPr lang="en-US" sz="1600" i="1">
              <a:cs typeface="Calibri" panose="020F0502020204030204"/>
            </a:endParaRPr>
          </a:p>
          <a:p>
            <a:r>
              <a:rPr lang="en-US" sz="1600" i="1"/>
              <a:t>(951) 894-5750 ex. 6520</a:t>
            </a:r>
            <a:endParaRPr lang="en-US" sz="1600" i="1">
              <a:cs typeface="Calibri"/>
            </a:endParaRPr>
          </a:p>
          <a:p>
            <a:r>
              <a:rPr lang="en-US" sz="1200" i="1">
                <a:hlinkClick r:id="rId9"/>
              </a:rPr>
              <a:t>LRicketts@murrieta.k12.ca.us</a:t>
            </a:r>
            <a:endParaRPr lang="en-US" sz="1200" i="1"/>
          </a:p>
          <a:p>
            <a:endParaRPr lang="en-US" sz="1600">
              <a:cs typeface="Calibri"/>
            </a:endParaRPr>
          </a:p>
        </p:txBody>
      </p:sp>
      <p:pic>
        <p:nvPicPr>
          <p:cNvPr id="34" name="Picture 34">
            <a:extLst>
              <a:ext uri="{FF2B5EF4-FFF2-40B4-BE49-F238E27FC236}">
                <a16:creationId xmlns:a16="http://schemas.microsoft.com/office/drawing/2014/main" id="{0DD1297C-F150-4C90-A2AB-BCD61CC021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824" y="3924102"/>
            <a:ext cx="2198351" cy="1453723"/>
          </a:xfrm>
          <a:prstGeom prst="rect">
            <a:avLst/>
          </a:prstGeom>
        </p:spPr>
      </p:pic>
      <p:pic>
        <p:nvPicPr>
          <p:cNvPr id="31" name="Picture 3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0563F25-F6E4-45F0-BCF2-844D0A035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0554" y="5238749"/>
            <a:ext cx="779224" cy="1173599"/>
          </a:xfrm>
          <a:prstGeom prst="rect">
            <a:avLst/>
          </a:prstGeom>
        </p:spPr>
      </p:pic>
      <p:pic>
        <p:nvPicPr>
          <p:cNvPr id="17" name="Picture 27" descr="A picture containing text, different, screenshot, colorful&#10;&#10;Description automatically generated">
            <a:extLst>
              <a:ext uri="{FF2B5EF4-FFF2-40B4-BE49-F238E27FC236}">
                <a16:creationId xmlns:a16="http://schemas.microsoft.com/office/drawing/2014/main" id="{30837819-6C19-46F9-BDBE-A5823E77A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74" y="4527101"/>
            <a:ext cx="2387864" cy="2154699"/>
          </a:xfrm>
          <a:prstGeom prst="rect">
            <a:avLst/>
          </a:prstGeom>
        </p:spPr>
      </p:pic>
      <p:pic>
        <p:nvPicPr>
          <p:cNvPr id="4" name="Picture 4" descr="A picture containing sky, person, posing&#10;&#10;Description automatically generated">
            <a:extLst>
              <a:ext uri="{FF2B5EF4-FFF2-40B4-BE49-F238E27FC236}">
                <a16:creationId xmlns:a16="http://schemas.microsoft.com/office/drawing/2014/main" id="{AED14D45-FE13-4AC3-9B94-280573957A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99" y="1094246"/>
            <a:ext cx="1566641" cy="2205839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664F5D-BF8C-4BD4-A0AA-B700D35627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1311" y="3557710"/>
            <a:ext cx="1503470" cy="15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6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"/>
    </mc:Choice>
    <mc:Fallback>
      <p:transition spd="slow" advTm="456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1423</Words>
  <Application>Microsoft Office PowerPoint</Application>
  <PresentationFormat>Widescreen</PresentationFormat>
  <Paragraphs>255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Arial,Sans-Serif</vt:lpstr>
      <vt:lpstr>Calibri</vt:lpstr>
      <vt:lpstr>Calibri Light</vt:lpstr>
      <vt:lpstr>Seaford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CTE ARTS MEDIA &amp; ENTERTAINMENT SECTOR AUDIO TECHNOLOGY PHOTOGRAPHY DIGITAL FILM</vt:lpstr>
      <vt:lpstr>VMHS AUDIO TECHNOLOGY</vt:lpstr>
      <vt:lpstr>PHOTOGRAPHY </vt:lpstr>
      <vt:lpstr>VMHS DIGITAL FILM PRODUCTION</vt:lpstr>
      <vt:lpstr>CONTACT INFORMATION</vt:lpstr>
      <vt:lpstr>ENGINEERING &amp; ARCHITECTURE SECTOR ENGINEERING  INFORMATION &amp; COMMUNICATION TECHNOLOGY SECTOR COMPUTER SCIENCE  HEALTH SCIENCE &amp; MEDICAL TECHNOLOGY SECTOR SPORTS MEDICINE</vt:lpstr>
      <vt:lpstr>ENGINEERING </vt:lpstr>
      <vt:lpstr>A Pathway of Choice Be a 3- or 4-course completer</vt:lpstr>
      <vt:lpstr>CONTACT INFORMATION</vt:lpstr>
      <vt:lpstr>SPORTS MEDICINE  </vt:lpstr>
      <vt:lpstr>CONTACT INFORMATION</vt:lpstr>
      <vt:lpstr>CTE HOSPITALITY, TOURISM &amp; RECREATION SECTOR FOOD AND BEVERAGE PRODUCTION/CULINARY</vt:lpstr>
      <vt:lpstr>CULINARY  </vt:lpstr>
      <vt:lpstr>CONTACT INFORMATION</vt:lpstr>
      <vt:lpstr> CTE  PUBLIC SERVICES SECTOR  CRIMINAL JUSTICE/LAW ENFORCEMENT</vt:lpstr>
      <vt:lpstr>CRIMINAL JUSTICE </vt:lpstr>
      <vt:lpstr>CONTACT INFORMATION</vt:lpstr>
      <vt:lpstr>CTE EDUCATION, CHILD DEVELOPMENT &amp; FAMILY SERVICES SECTOR EDUCATION</vt:lpstr>
      <vt:lpstr>New Pathway: EDUCATION</vt:lpstr>
      <vt:lpstr>CONTACT INFORMATION</vt:lpstr>
      <vt:lpstr>Career Readiness &gt;&gt; Pathway Choice</vt:lpstr>
      <vt:lpstr>Career Readiness &gt;&gt; Pathway Choice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  Murrieta  High  School</dc:title>
  <dc:creator>Hansen, Courtney</dc:creator>
  <cp:lastModifiedBy>Blaske, Guia</cp:lastModifiedBy>
  <cp:revision>33</cp:revision>
  <dcterms:created xsi:type="dcterms:W3CDTF">2021-12-07T21:16:43Z</dcterms:created>
  <dcterms:modified xsi:type="dcterms:W3CDTF">2024-02-08T20:56:08Z</dcterms:modified>
</cp:coreProperties>
</file>